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2" r:id="rId3"/>
    <p:sldId id="257" r:id="rId4"/>
    <p:sldId id="274" r:id="rId5"/>
    <p:sldId id="267" r:id="rId6"/>
    <p:sldId id="276" r:id="rId7"/>
    <p:sldId id="273" r:id="rId8"/>
    <p:sldId id="277" r:id="rId9"/>
    <p:sldId id="279" r:id="rId10"/>
    <p:sldId id="261" r:id="rId11"/>
    <p:sldId id="275" r:id="rId12"/>
    <p:sldId id="278" r:id="rId13"/>
    <p:sldId id="265" r:id="rId14"/>
    <p:sldId id="269" r:id="rId15"/>
    <p:sldId id="266" r:id="rId16"/>
    <p:sldId id="270" r:id="rId17"/>
    <p:sldId id="280" r:id="rId18"/>
    <p:sldId id="262" r:id="rId19"/>
    <p:sldId id="271" r:id="rId20"/>
    <p:sldId id="263" r:id="rId21"/>
    <p:sldId id="272" r:id="rId22"/>
    <p:sldId id="264" r:id="rId23"/>
    <p:sldId id="260" r:id="rId24"/>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1/24/2024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f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9.jf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fif"/><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FOLLOW THE MONEY …</a:t>
            </a:r>
            <a:endParaRPr lang="en-US" dirty="0"/>
          </a:p>
        </p:txBody>
      </p:sp>
      <p:sp>
        <p:nvSpPr>
          <p:cNvPr id="3" name="Subtitle 2"/>
          <p:cNvSpPr>
            <a:spLocks noGrp="1"/>
          </p:cNvSpPr>
          <p:nvPr>
            <p:ph type="subTitle" idx="1"/>
          </p:nvPr>
        </p:nvSpPr>
        <p:spPr/>
        <p:txBody>
          <a:bodyPr/>
          <a:lstStyle/>
          <a:p>
            <a:r>
              <a:rPr lang="en-US" b="1" dirty="0" smtClean="0"/>
              <a:t>How was the $11,270,000 up front funds of the Settlement Agreement</a:t>
            </a:r>
          </a:p>
          <a:p>
            <a:r>
              <a:rPr lang="en-US" b="1" dirty="0" smtClean="0"/>
              <a:t>provided by SWC/DWR used to benefit the Oroville Area …</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670" y="1507570"/>
            <a:ext cx="2737193" cy="21596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406" y="1581496"/>
            <a:ext cx="2157984" cy="21579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461" y="1581496"/>
            <a:ext cx="2116484" cy="2157984"/>
          </a:xfrm>
          <a:prstGeom prst="rect">
            <a:avLst/>
          </a:prstGeom>
        </p:spPr>
      </p:pic>
    </p:spTree>
    <p:extLst>
      <p:ext uri="{BB962C8B-B14F-4D97-AF65-F5344CB8AC3E}">
        <p14:creationId xmlns:p14="http://schemas.microsoft.com/office/powerpoint/2010/main" val="3535028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PROJECTS</a:t>
            </a:r>
            <a:endParaRPr lang="en-US" dirty="0"/>
          </a:p>
        </p:txBody>
      </p:sp>
      <p:sp>
        <p:nvSpPr>
          <p:cNvPr id="3" name="Text Placeholder 2"/>
          <p:cNvSpPr>
            <a:spLocks noGrp="1"/>
          </p:cNvSpPr>
          <p:nvPr>
            <p:ph type="body" idx="1"/>
          </p:nvPr>
        </p:nvSpPr>
        <p:spPr/>
        <p:txBody>
          <a:bodyPr/>
          <a:lstStyle/>
          <a:p>
            <a:r>
              <a:rPr lang="en-US" b="1" dirty="0" smtClean="0"/>
              <a:t>$58,135</a:t>
            </a:r>
            <a:endParaRPr lang="en-US" b="1" dirty="0"/>
          </a:p>
        </p:txBody>
      </p:sp>
    </p:spTree>
    <p:extLst>
      <p:ext uri="{BB962C8B-B14F-4D97-AF65-F5344CB8AC3E}">
        <p14:creationId xmlns:p14="http://schemas.microsoft.com/office/powerpoint/2010/main" val="1452227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2589212" y="748144"/>
            <a:ext cx="8915399" cy="187037"/>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n-US" dirty="0"/>
          </a:p>
        </p:txBody>
      </p:sp>
      <p:sp>
        <p:nvSpPr>
          <p:cNvPr id="3" name="Text Placeholder 2"/>
          <p:cNvSpPr>
            <a:spLocks noGrp="1"/>
          </p:cNvSpPr>
          <p:nvPr>
            <p:ph type="body" idx="1"/>
          </p:nvPr>
        </p:nvSpPr>
        <p:spPr>
          <a:xfrm>
            <a:off x="1798320" y="556591"/>
            <a:ext cx="9706291" cy="6114553"/>
          </a:xfrm>
        </p:spPr>
        <p:txBody>
          <a:bodyPr/>
          <a:lstStyle/>
          <a:p>
            <a:r>
              <a:rPr lang="en-US" b="1" dirty="0" smtClean="0"/>
              <a:t>Kids at Risk Sports Investment &amp; Intervention Program 		$ 5,000</a:t>
            </a:r>
          </a:p>
          <a:p>
            <a:r>
              <a:rPr lang="en-US" b="1" dirty="0" smtClean="0"/>
              <a:t>The Pottery Project (a kiln for Artists of Rivertown)				$ 4,400</a:t>
            </a:r>
          </a:p>
          <a:p>
            <a:r>
              <a:rPr lang="en-US" b="1" dirty="0" smtClean="0"/>
              <a:t>Oroville YMCA (pool repairs)									$ 5,000</a:t>
            </a:r>
          </a:p>
          <a:p>
            <a:r>
              <a:rPr lang="en-US" b="1" dirty="0" smtClean="0"/>
              <a:t>Eagle Metal Sculpture											$ 5,000</a:t>
            </a:r>
          </a:p>
          <a:p>
            <a:r>
              <a:rPr lang="en-US" b="1" dirty="0" smtClean="0"/>
              <a:t>City of Oroville Fire Department Water Rescue Equipment	$ 4,637</a:t>
            </a:r>
          </a:p>
          <a:p>
            <a:r>
              <a:rPr lang="en-US" b="1" dirty="0" smtClean="0"/>
              <a:t>Chinese Brick Building/Landscape near Bolt Museum		$ 4,000</a:t>
            </a:r>
          </a:p>
          <a:p>
            <a:r>
              <a:rPr lang="en-US" b="1" dirty="0" smtClean="0"/>
              <a:t>Oroville Branch Library conference room upgrades			$ 4,835</a:t>
            </a:r>
          </a:p>
          <a:p>
            <a:r>
              <a:rPr lang="en-US" b="1" dirty="0" smtClean="0"/>
              <a:t>Oroville Gone Wild, Nature &amp; Wilderness Program			$ 5,000</a:t>
            </a:r>
          </a:p>
          <a:p>
            <a:r>
              <a:rPr lang="en-US" b="1" dirty="0" smtClean="0"/>
              <a:t>Metal Sculptures at the Feather River Nature Center			$ 3,624</a:t>
            </a:r>
          </a:p>
          <a:p>
            <a:r>
              <a:rPr lang="en-US" b="1" dirty="0" smtClean="0"/>
              <a:t>FRRPD: Marketing, Website, Disc Golf Promotion				$11,670</a:t>
            </a:r>
          </a:p>
          <a:p>
            <a:endParaRPr lang="en-US" dirty="0" smtClean="0"/>
          </a:p>
          <a:p>
            <a:r>
              <a:rPr lang="en-US" dirty="0" smtClean="0"/>
              <a:t>									</a:t>
            </a:r>
          </a:p>
          <a:p>
            <a:endParaRPr lang="en-US" dirty="0" smtClean="0"/>
          </a:p>
          <a:p>
            <a:endParaRPr lang="en-US" dirty="0"/>
          </a:p>
        </p:txBody>
      </p:sp>
    </p:spTree>
    <p:extLst>
      <p:ext uri="{BB962C8B-B14F-4D97-AF65-F5344CB8AC3E}">
        <p14:creationId xmlns:p14="http://schemas.microsoft.com/office/powerpoint/2010/main" val="40931453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2589212" y="748144"/>
            <a:ext cx="8915399" cy="187037"/>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n-US" dirty="0"/>
          </a:p>
        </p:txBody>
      </p:sp>
      <p:sp>
        <p:nvSpPr>
          <p:cNvPr id="3" name="Text Placeholder 2"/>
          <p:cNvSpPr>
            <a:spLocks noGrp="1"/>
          </p:cNvSpPr>
          <p:nvPr>
            <p:ph type="body" idx="1"/>
          </p:nvPr>
        </p:nvSpPr>
        <p:spPr>
          <a:xfrm>
            <a:off x="2589212" y="556591"/>
            <a:ext cx="8915399" cy="6114553"/>
          </a:xfrm>
        </p:spPr>
        <p:txBody>
          <a:bodyPr/>
          <a:lstStyle/>
          <a:p>
            <a:endParaRPr lang="en-US" dirty="0" smtClean="0"/>
          </a:p>
          <a:p>
            <a:r>
              <a:rPr lang="en-US" dirty="0" smtClean="0"/>
              <a:t>									</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34361">
            <a:off x="1539240" y="841662"/>
            <a:ext cx="3934449" cy="3581605"/>
          </a:xfrm>
          <a:prstGeom prst="rect">
            <a:avLst/>
          </a:prstGeom>
        </p:spPr>
      </p:pic>
      <p:pic>
        <p:nvPicPr>
          <p:cNvPr id="5" name="Picture 4" descr="EMS SOLUTIONS INTERNATIONAL by @DrRamonReyesMD marca registrada: Sked® Stretcher by SKEDC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91410">
            <a:off x="6454465" y="487681"/>
            <a:ext cx="4672000" cy="3337560"/>
          </a:xfrm>
          <a:prstGeom prst="rect">
            <a:avLst/>
          </a:prstGeom>
        </p:spPr>
      </p:pic>
      <p:pic>
        <p:nvPicPr>
          <p:cNvPr id="6" name="Picture 5" descr="Makerspace | Small kiln | JJ Thorp | Flick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8903">
            <a:off x="5638799" y="2675642"/>
            <a:ext cx="1992630" cy="2656840"/>
          </a:xfrm>
          <a:prstGeom prst="rect">
            <a:avLst/>
          </a:prstGeom>
        </p:spPr>
      </p:pic>
    </p:spTree>
    <p:extLst>
      <p:ext uri="{BB962C8B-B14F-4D97-AF65-F5344CB8AC3E}">
        <p14:creationId xmlns:p14="http://schemas.microsoft.com/office/powerpoint/2010/main" val="35347625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BEQUESTS</a:t>
            </a:r>
            <a:endParaRPr lang="en-US" dirty="0"/>
          </a:p>
        </p:txBody>
      </p:sp>
      <p:sp>
        <p:nvSpPr>
          <p:cNvPr id="3" name="Text Placeholder 2"/>
          <p:cNvSpPr>
            <a:spLocks noGrp="1"/>
          </p:cNvSpPr>
          <p:nvPr>
            <p:ph type="body" idx="1"/>
          </p:nvPr>
        </p:nvSpPr>
        <p:spPr/>
        <p:txBody>
          <a:bodyPr/>
          <a:lstStyle/>
          <a:p>
            <a:r>
              <a:rPr lang="en-US" b="1" dirty="0"/>
              <a:t>2007-2023 </a:t>
            </a:r>
            <a:r>
              <a:rPr lang="en-US" b="1" dirty="0" smtClean="0"/>
              <a:t>$53,533</a:t>
            </a:r>
            <a:endParaRPr lang="en-US" b="1" dirty="0"/>
          </a:p>
        </p:txBody>
      </p:sp>
    </p:spTree>
    <p:extLst>
      <p:ext uri="{BB962C8B-B14F-4D97-AF65-F5344CB8AC3E}">
        <p14:creationId xmlns:p14="http://schemas.microsoft.com/office/powerpoint/2010/main" val="8304629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924792"/>
            <a:ext cx="8915399" cy="893617"/>
          </a:xfrm>
        </p:spPr>
        <p:txBody>
          <a:bodyPr>
            <a:normAutofit/>
          </a:bodyPr>
          <a:lstStyle/>
          <a:p>
            <a:r>
              <a:rPr lang="en-US" dirty="0" smtClean="0"/>
              <a:t>DIRECT BEQUESTS</a:t>
            </a:r>
            <a:endParaRPr lang="en-US" dirty="0"/>
          </a:p>
        </p:txBody>
      </p:sp>
      <p:sp>
        <p:nvSpPr>
          <p:cNvPr id="3" name="Text Placeholder 2"/>
          <p:cNvSpPr>
            <a:spLocks noGrp="1"/>
          </p:cNvSpPr>
          <p:nvPr>
            <p:ph type="body" idx="1"/>
          </p:nvPr>
        </p:nvSpPr>
        <p:spPr>
          <a:xfrm>
            <a:off x="2589212" y="2556164"/>
            <a:ext cx="8915399" cy="2358736"/>
          </a:xfrm>
        </p:spPr>
        <p:txBody>
          <a:bodyPr/>
          <a:lstStyle/>
          <a:p>
            <a:r>
              <a:rPr lang="en-US" b="1" dirty="0" smtClean="0"/>
              <a:t>City of Oroville/fund one (1) MLE for one year for Park &amp; Trail Patrol</a:t>
            </a:r>
          </a:p>
          <a:p>
            <a:r>
              <a:rPr lang="en-US" b="1" dirty="0" smtClean="0"/>
              <a:t>$48,403.20</a:t>
            </a:r>
          </a:p>
          <a:p>
            <a:r>
              <a:rPr lang="en-US" b="1" dirty="0" smtClean="0"/>
              <a:t>Brochures &amp; Lake Oroville Tourism Maps </a:t>
            </a:r>
          </a:p>
          <a:p>
            <a:r>
              <a:rPr lang="en-US" b="1" dirty="0" smtClean="0"/>
              <a:t>$9,969.23</a:t>
            </a:r>
            <a:endParaRPr lang="en-US" b="1" dirty="0"/>
          </a:p>
        </p:txBody>
      </p:sp>
    </p:spTree>
    <p:extLst>
      <p:ext uri="{BB962C8B-B14F-4D97-AF65-F5344CB8AC3E}">
        <p14:creationId xmlns:p14="http://schemas.microsoft.com/office/powerpoint/2010/main" val="12746871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COORDINATOR</a:t>
            </a:r>
            <a:endParaRPr lang="en-US" dirty="0"/>
          </a:p>
        </p:txBody>
      </p:sp>
      <p:sp>
        <p:nvSpPr>
          <p:cNvPr id="3" name="Text Placeholder 2"/>
          <p:cNvSpPr>
            <a:spLocks noGrp="1"/>
          </p:cNvSpPr>
          <p:nvPr>
            <p:ph type="body" idx="1"/>
          </p:nvPr>
        </p:nvSpPr>
        <p:spPr/>
        <p:txBody>
          <a:bodyPr/>
          <a:lstStyle/>
          <a:p>
            <a:r>
              <a:rPr lang="en-US" b="1" dirty="0"/>
              <a:t>2007-2023 </a:t>
            </a:r>
            <a:r>
              <a:rPr lang="en-US" b="1" dirty="0" smtClean="0"/>
              <a:t>$203,500</a:t>
            </a:r>
            <a:endParaRPr lang="en-US" b="1" dirty="0"/>
          </a:p>
        </p:txBody>
      </p:sp>
    </p:spTree>
    <p:extLst>
      <p:ext uri="{BB962C8B-B14F-4D97-AF65-F5344CB8AC3E}">
        <p14:creationId xmlns:p14="http://schemas.microsoft.com/office/powerpoint/2010/main" val="5639359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1693718"/>
            <a:ext cx="8915399" cy="665018"/>
          </a:xfrm>
        </p:spPr>
        <p:txBody>
          <a:bodyPr>
            <a:normAutofit fontScale="90000"/>
          </a:bodyPr>
          <a:lstStyle/>
          <a:p>
            <a:r>
              <a:rPr lang="en-US" dirty="0" smtClean="0"/>
              <a:t>2015-2021</a:t>
            </a:r>
            <a:endParaRPr lang="en-US" dirty="0"/>
          </a:p>
        </p:txBody>
      </p:sp>
      <p:sp>
        <p:nvSpPr>
          <p:cNvPr id="3" name="Text Placeholder 2"/>
          <p:cNvSpPr>
            <a:spLocks noGrp="1"/>
          </p:cNvSpPr>
          <p:nvPr>
            <p:ph type="body" idx="1"/>
          </p:nvPr>
        </p:nvSpPr>
        <p:spPr>
          <a:xfrm>
            <a:off x="2589212" y="2597726"/>
            <a:ext cx="8915399" cy="2701637"/>
          </a:xfrm>
        </p:spPr>
        <p:txBody>
          <a:bodyPr>
            <a:normAutofit fontScale="70000" lnSpcReduction="20000"/>
          </a:bodyPr>
          <a:lstStyle/>
          <a:p>
            <a:r>
              <a:rPr lang="en-US" b="1" dirty="0" smtClean="0"/>
              <a:t>Upstate Community Enhancement Foundation</a:t>
            </a:r>
          </a:p>
          <a:p>
            <a:r>
              <a:rPr lang="en-US" b="1" dirty="0" smtClean="0"/>
              <a:t>Coordinated meetings &amp; events for:</a:t>
            </a:r>
          </a:p>
          <a:p>
            <a:endParaRPr lang="en-US" b="1" dirty="0" smtClean="0"/>
          </a:p>
          <a:p>
            <a:pPr marL="342900" indent="-342900">
              <a:buFont typeface="Arial" panose="020B0604020202020204" pitchFamily="34" charset="0"/>
              <a:buChar char="•"/>
            </a:pPr>
            <a:r>
              <a:rPr lang="en-US" b="1" dirty="0" smtClean="0"/>
              <a:t>Feather Fiesta Days</a:t>
            </a:r>
          </a:p>
          <a:p>
            <a:pPr marL="342900" indent="-342900">
              <a:buFont typeface="Arial" panose="020B0604020202020204" pitchFamily="34" charset="0"/>
              <a:buChar char="•"/>
            </a:pPr>
            <a:r>
              <a:rPr lang="en-US" b="1" dirty="0" smtClean="0"/>
              <a:t>Fourth of July</a:t>
            </a:r>
          </a:p>
          <a:p>
            <a:pPr marL="342900" indent="-342900">
              <a:buFont typeface="Arial" panose="020B0604020202020204" pitchFamily="34" charset="0"/>
              <a:buChar char="•"/>
            </a:pPr>
            <a:r>
              <a:rPr lang="en-US" b="1" dirty="0" smtClean="0"/>
              <a:t>Salmon Festival</a:t>
            </a:r>
          </a:p>
          <a:p>
            <a:pPr marL="342900" indent="-342900">
              <a:buFont typeface="Arial" panose="020B0604020202020204" pitchFamily="34" charset="0"/>
              <a:buChar char="•"/>
            </a:pPr>
            <a:r>
              <a:rPr lang="en-US" b="1" dirty="0" smtClean="0"/>
              <a:t>Downtown Parade of Lights</a:t>
            </a:r>
          </a:p>
          <a:p>
            <a:pPr marL="342900" indent="-342900">
              <a:buFont typeface="Arial" panose="020B0604020202020204" pitchFamily="34" charset="0"/>
              <a:buChar char="•"/>
            </a:pPr>
            <a:endParaRPr lang="en-US" dirty="0" smtClean="0"/>
          </a:p>
          <a:p>
            <a:r>
              <a:rPr lang="en-US" dirty="0"/>
              <a:t>	</a:t>
            </a:r>
          </a:p>
        </p:txBody>
      </p:sp>
      <p:sp>
        <p:nvSpPr>
          <p:cNvPr id="4" name="AutoShape 2" descr="Image result for festivals oroville 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32814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4" name="Picture 6" descr="Vendors can now register for the Feather Fiesta Days Downtown Street Fair! | Downtown Orovi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03563">
            <a:off x="1051559" y="1120224"/>
            <a:ext cx="4464685" cy="33458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rot="12223788">
            <a:off x="2555833" y="4221966"/>
            <a:ext cx="3327456" cy="2032368"/>
          </a:xfrm>
          <a:prstGeom prst="rect">
            <a:avLst/>
          </a:prstGeom>
        </p:spPr>
      </p:pic>
      <p:pic>
        <p:nvPicPr>
          <p:cNvPr id="6146" name="Picture 2" descr="Downtown Oroville bustles with Feather Fiesta Days – Chico Enterpris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98439">
            <a:off x="5104411" y="1235192"/>
            <a:ext cx="5215255" cy="26297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isual search query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4037" y="3774032"/>
            <a:ext cx="367665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Organisations don’t just need fewer meetings, but a reformed meeting culture | POST*SHIF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35284">
            <a:off x="8387974" y="4607672"/>
            <a:ext cx="3266805" cy="2041753"/>
          </a:xfrm>
          <a:prstGeom prst="rect">
            <a:avLst/>
          </a:prstGeom>
        </p:spPr>
      </p:pic>
    </p:spTree>
    <p:extLst>
      <p:ext uri="{BB962C8B-B14F-4D97-AF65-F5344CB8AC3E}">
        <p14:creationId xmlns:p14="http://schemas.microsoft.com/office/powerpoint/2010/main" val="2148088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CHAMBER OF COMMERCE</a:t>
            </a:r>
            <a:endParaRPr lang="en-US" dirty="0"/>
          </a:p>
        </p:txBody>
      </p:sp>
      <p:sp>
        <p:nvSpPr>
          <p:cNvPr id="3" name="Text Placeholder 2"/>
          <p:cNvSpPr>
            <a:spLocks noGrp="1"/>
          </p:cNvSpPr>
          <p:nvPr>
            <p:ph type="body" idx="1"/>
          </p:nvPr>
        </p:nvSpPr>
        <p:spPr>
          <a:xfrm>
            <a:off x="2589212" y="3773969"/>
            <a:ext cx="8915399" cy="860400"/>
          </a:xfrm>
        </p:spPr>
        <p:txBody>
          <a:bodyPr/>
          <a:lstStyle/>
          <a:p>
            <a:r>
              <a:rPr lang="en-US" b="1" dirty="0"/>
              <a:t>2007-2023 </a:t>
            </a:r>
            <a:r>
              <a:rPr lang="en-US" b="1" dirty="0" smtClean="0"/>
              <a:t>$337,272</a:t>
            </a:r>
            <a:endParaRPr lang="en-US" b="1" dirty="0"/>
          </a:p>
        </p:txBody>
      </p:sp>
      <p:pic>
        <p:nvPicPr>
          <p:cNvPr id="7172" name="Picture 4" descr="Image result for oroville ca area chamber of commer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8561" y="3641527"/>
            <a:ext cx="2538730" cy="2763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0078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248032"/>
          </a:xfrm>
        </p:spPr>
        <p:txBody>
          <a:bodyPr>
            <a:normAutofit fontScale="90000"/>
          </a:bodyPr>
          <a:lstStyle/>
          <a:p>
            <a:endParaRPr lang="en-US" dirty="0"/>
          </a:p>
        </p:txBody>
      </p:sp>
      <p:sp>
        <p:nvSpPr>
          <p:cNvPr id="3" name="Text Placeholder 2"/>
          <p:cNvSpPr>
            <a:spLocks noGrp="1"/>
          </p:cNvSpPr>
          <p:nvPr>
            <p:ph type="body" idx="1"/>
          </p:nvPr>
        </p:nvSpPr>
        <p:spPr>
          <a:xfrm>
            <a:off x="1798320" y="2306782"/>
            <a:ext cx="10043160" cy="5069378"/>
          </a:xfrm>
        </p:spPr>
        <p:txBody>
          <a:bodyPr>
            <a:noAutofit/>
          </a:bodyPr>
          <a:lstStyle/>
          <a:p>
            <a:r>
              <a:rPr lang="en-US" b="1" dirty="0">
                <a:latin typeface="Arial" panose="020B0604020202020204" pitchFamily="34" charset="0"/>
                <a:cs typeface="Arial" panose="020B0604020202020204" pitchFamily="34" charset="0"/>
              </a:rPr>
              <a:t>CHAMBER OF COMMERCE/MARKETING THE OROVILLE REGION (FIXED</a:t>
            </a:r>
            <a:r>
              <a:rPr lang="en-US" b="1" dirty="0" smtClean="0">
                <a:latin typeface="Arial" panose="020B0604020202020204" pitchFamily="34" charset="0"/>
                <a:cs typeface="Arial" panose="020B0604020202020204" pitchFamily="34" charset="0"/>
              </a:rPr>
              <a:t>)</a:t>
            </a:r>
          </a:p>
          <a:p>
            <a:endParaRPr lang="en-US" b="1"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This </a:t>
            </a:r>
            <a:r>
              <a:rPr lang="en-US" b="1" dirty="0">
                <a:latin typeface="Arial" panose="020B0604020202020204" pitchFamily="34" charset="0"/>
                <a:cs typeface="Arial" panose="020B0604020202020204" pitchFamily="34" charset="0"/>
              </a:rPr>
              <a:t>fixed funding category provides a consistent annual grant of $60,000 to the Oroville Area Chamber of Commerce (Chamber) for tourism and community event activities within the boundary scope of the SBF. Annually, the Chamber will submit a budget for anticipated usage of the grant funding</a:t>
            </a:r>
            <a:r>
              <a:rPr lang="en-US" b="1" dirty="0" smtClean="0">
                <a:latin typeface="Arial" panose="020B0604020202020204" pitchFamily="34" charset="0"/>
                <a:cs typeface="Arial" panose="020B0604020202020204" pitchFamily="34" charset="0"/>
              </a:rPr>
              <a:t>.</a:t>
            </a:r>
          </a:p>
          <a:p>
            <a:r>
              <a:rPr lang="en-US" b="1" dirty="0" smtClean="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Chamber submission, which will be provided in lieu of a formal application, will require Steering Committee review and approval. Aside from SBF funding, the Chamber is encouraged to obtain matching funds for activities from its members, the general public and other available grant sources. </a:t>
            </a:r>
            <a:endParaRPr lang="en-US" b="1"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SBF </a:t>
            </a:r>
            <a:r>
              <a:rPr lang="en-US" b="1" dirty="0">
                <a:latin typeface="Arial" panose="020B0604020202020204" pitchFamily="34" charset="0"/>
                <a:cs typeface="Arial" panose="020B0604020202020204" pitchFamily="34" charset="0"/>
              </a:rPr>
              <a:t>reimbursement to the Chamber will be made upon receipt and approval of a summary report with documentation substantiating the expenditures.</a:t>
            </a:r>
          </a:p>
        </p:txBody>
      </p:sp>
      <p:pic>
        <p:nvPicPr>
          <p:cNvPr id="4" name="Picture 3" descr="Download Marketing File HQ PNG Image | FreePNGIm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9349" y="-846952"/>
            <a:ext cx="2871222" cy="3029718"/>
          </a:xfrm>
          <a:prstGeom prst="rect">
            <a:avLst/>
          </a:prstGeom>
        </p:spPr>
      </p:pic>
    </p:spTree>
    <p:extLst>
      <p:ext uri="{BB962C8B-B14F-4D97-AF65-F5344CB8AC3E}">
        <p14:creationId xmlns:p14="http://schemas.microsoft.com/office/powerpoint/2010/main" val="23178799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$11,270,000 up front funds &amp;</a:t>
            </a:r>
            <a:br>
              <a:rPr lang="en-US" b="1" dirty="0" smtClean="0"/>
            </a:br>
            <a:r>
              <a:rPr lang="en-US" b="1" dirty="0" smtClean="0"/>
              <a:t>					% Distribution 2007-2023</a:t>
            </a:r>
            <a:endParaRPr lang="en-US" b="1" dirty="0"/>
          </a:p>
        </p:txBody>
      </p:sp>
      <p:sp>
        <p:nvSpPr>
          <p:cNvPr id="3" name="Content Placeholder 2"/>
          <p:cNvSpPr>
            <a:spLocks noGrp="1"/>
          </p:cNvSpPr>
          <p:nvPr>
            <p:ph idx="1"/>
          </p:nvPr>
        </p:nvSpPr>
        <p:spPr>
          <a:xfrm>
            <a:off x="2592925" y="2240280"/>
            <a:ext cx="8915400" cy="4541520"/>
          </a:xfrm>
        </p:spPr>
        <p:txBody>
          <a:bodyPr>
            <a:normAutofit/>
          </a:bodyPr>
          <a:lstStyle/>
          <a:p>
            <a:r>
              <a:rPr lang="en-US" sz="2000" b="1" dirty="0" smtClean="0"/>
              <a:t>FRRPD Grants *	 					66.56</a:t>
            </a:r>
          </a:p>
          <a:p>
            <a:r>
              <a:rPr lang="en-US" sz="2000" b="1" dirty="0" smtClean="0"/>
              <a:t>Community Grants					15.10</a:t>
            </a:r>
          </a:p>
          <a:p>
            <a:r>
              <a:rPr lang="en-US" sz="2000" b="1" dirty="0" smtClean="0"/>
              <a:t>City of Oroville Grants	  			  2.00</a:t>
            </a:r>
          </a:p>
          <a:p>
            <a:r>
              <a:rPr lang="en-US" sz="2000" b="1" dirty="0" smtClean="0"/>
              <a:t>Chamber of Commerce Grants	  3.00</a:t>
            </a:r>
          </a:p>
          <a:p>
            <a:r>
              <a:rPr lang="en-US" sz="2000" b="1" dirty="0" smtClean="0"/>
              <a:t>Event Coordinator (seven years)	  2.00</a:t>
            </a:r>
          </a:p>
          <a:p>
            <a:r>
              <a:rPr lang="en-US" sz="2000" b="1" dirty="0" smtClean="0"/>
              <a:t>Studies								  2.00</a:t>
            </a:r>
          </a:p>
          <a:p>
            <a:r>
              <a:rPr lang="en-US" sz="2000" b="1" dirty="0" smtClean="0"/>
              <a:t>Administration						  9.32</a:t>
            </a:r>
          </a:p>
          <a:p>
            <a:r>
              <a:rPr lang="en-US" sz="2000" b="1" dirty="0" smtClean="0"/>
              <a:t>Unencumbered						    .02</a:t>
            </a:r>
          </a:p>
          <a:p>
            <a:endParaRPr lang="en-US" sz="2000" b="1" dirty="0"/>
          </a:p>
          <a:p>
            <a:r>
              <a:rPr lang="en-US" sz="2000" b="1" dirty="0" smtClean="0"/>
              <a:t>* Includes $5,200,000 for phase I &amp; II of Riverbend Park</a:t>
            </a:r>
            <a:endParaRPr lang="en-US" sz="2000" b="1" dirty="0"/>
          </a:p>
        </p:txBody>
      </p:sp>
      <p:pic>
        <p:nvPicPr>
          <p:cNvPr id="4" name="Picture 3" descr="&quot;Mutual funds&quot; Text auf kariertem Zettel mit 100-Dollar-Scheinen - Creative Commons Bi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5012" y="3216131"/>
            <a:ext cx="3329600" cy="2187186"/>
          </a:xfrm>
          <a:prstGeom prst="rect">
            <a:avLst/>
          </a:prstGeom>
        </p:spPr>
      </p:pic>
    </p:spTree>
    <p:extLst>
      <p:ext uri="{BB962C8B-B14F-4D97-AF65-F5344CB8AC3E}">
        <p14:creationId xmlns:p14="http://schemas.microsoft.com/office/powerpoint/2010/main" val="29373297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STUDIES</a:t>
            </a:r>
            <a:endParaRPr lang="en-US" dirty="0"/>
          </a:p>
        </p:txBody>
      </p:sp>
      <p:sp>
        <p:nvSpPr>
          <p:cNvPr id="3" name="Text Placeholder 2"/>
          <p:cNvSpPr>
            <a:spLocks noGrp="1"/>
          </p:cNvSpPr>
          <p:nvPr>
            <p:ph type="body" idx="1"/>
          </p:nvPr>
        </p:nvSpPr>
        <p:spPr/>
        <p:txBody>
          <a:bodyPr/>
          <a:lstStyle/>
          <a:p>
            <a:r>
              <a:rPr lang="en-US" b="1" dirty="0"/>
              <a:t>2007-2023 </a:t>
            </a:r>
            <a:r>
              <a:rPr lang="en-US" b="1" dirty="0" smtClean="0"/>
              <a:t>$381,568 </a:t>
            </a:r>
            <a:endParaRPr lang="en-US" b="1" dirty="0"/>
          </a:p>
        </p:txBody>
      </p:sp>
      <p:pic>
        <p:nvPicPr>
          <p:cNvPr id="4" name="Picture 3" descr="22. A survey of qualitative designs – Graduate research methods in social wor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5507" y="2407920"/>
            <a:ext cx="4282484" cy="3176935"/>
          </a:xfrm>
          <a:prstGeom prst="rect">
            <a:avLst/>
          </a:prstGeom>
        </p:spPr>
      </p:pic>
    </p:spTree>
    <p:extLst>
      <p:ext uri="{BB962C8B-B14F-4D97-AF65-F5344CB8AC3E}">
        <p14:creationId xmlns:p14="http://schemas.microsoft.com/office/powerpoint/2010/main" val="14870106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89212" y="1278774"/>
            <a:ext cx="8915399" cy="2744585"/>
          </a:xfrm>
        </p:spPr>
        <p:txBody>
          <a:bodyPr>
            <a:normAutofit/>
          </a:bodyPr>
          <a:lstStyle/>
          <a:p>
            <a:r>
              <a:rPr lang="en-US" dirty="0" smtClean="0"/>
              <a:t>Regional Fund Strategic Plan 	(Required)					  $	173,500</a:t>
            </a:r>
          </a:p>
          <a:p>
            <a:r>
              <a:rPr lang="en-US" dirty="0" smtClean="0"/>
              <a:t>Whitewater Study	(Optional)								  $    89,118</a:t>
            </a:r>
          </a:p>
          <a:p>
            <a:r>
              <a:rPr lang="en-US" dirty="0" smtClean="0"/>
              <a:t>Feather River Conceptual Plan  (Insure project focus)	  $    68,950</a:t>
            </a:r>
          </a:p>
          <a:p>
            <a:r>
              <a:rPr lang="en-US" dirty="0" smtClean="0"/>
              <a:t>Brad Freeman Trail Conceptual Design (Optional)		  $    30,000</a:t>
            </a:r>
          </a:p>
          <a:p>
            <a:r>
              <a:rPr lang="en-US" dirty="0" smtClean="0"/>
              <a:t>Brad Freeman Trail Environmental Study (Optional)	         $    20,000</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761" y="3352526"/>
            <a:ext cx="8843608" cy="4298868"/>
          </a:xfrm>
          <a:prstGeom prst="rect">
            <a:avLst/>
          </a:prstGeom>
        </p:spPr>
      </p:pic>
    </p:spTree>
    <p:extLst>
      <p:ext uri="{BB962C8B-B14F-4D97-AF65-F5344CB8AC3E}">
        <p14:creationId xmlns:p14="http://schemas.microsoft.com/office/powerpoint/2010/main" val="19351143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8231" y="1452030"/>
            <a:ext cx="8915399" cy="1468800"/>
          </a:xfrm>
        </p:spPr>
        <p:txBody>
          <a:bodyPr/>
          <a:lstStyle/>
          <a:p>
            <a:r>
              <a:rPr lang="en-US" dirty="0" smtClean="0"/>
              <a:t>ADMINISTRATION</a:t>
            </a:r>
            <a:endParaRPr lang="en-US" dirty="0"/>
          </a:p>
        </p:txBody>
      </p:sp>
      <p:sp>
        <p:nvSpPr>
          <p:cNvPr id="3" name="Text Placeholder 2"/>
          <p:cNvSpPr>
            <a:spLocks noGrp="1"/>
          </p:cNvSpPr>
          <p:nvPr>
            <p:ph type="body" idx="1"/>
          </p:nvPr>
        </p:nvSpPr>
        <p:spPr>
          <a:xfrm>
            <a:off x="2026921" y="2940300"/>
            <a:ext cx="9371010" cy="3917700"/>
          </a:xfrm>
        </p:spPr>
        <p:txBody>
          <a:bodyPr>
            <a:noAutofit/>
          </a:bodyPr>
          <a:lstStyle/>
          <a:p>
            <a:r>
              <a:rPr lang="en-US" sz="1600" dirty="0"/>
              <a:t>2007-2023 </a:t>
            </a:r>
            <a:r>
              <a:rPr lang="en-US" sz="1600" dirty="0" smtClean="0"/>
              <a:t>$1,315,837 (11.7%)</a:t>
            </a:r>
          </a:p>
          <a:p>
            <a:endParaRPr lang="en-US" sz="1600" dirty="0" smtClean="0"/>
          </a:p>
          <a:p>
            <a:r>
              <a:rPr lang="en-US" sz="1600" dirty="0" smtClean="0"/>
              <a:t>  .5 FTE employee of City of Oroville (2008-2019) salary, benefits &amp; supplies</a:t>
            </a:r>
          </a:p>
          <a:p>
            <a:r>
              <a:rPr lang="en-US" sz="1600" dirty="0" smtClean="0"/>
              <a:t>1.0 FTE employee of City of Oroville (2019-2022) salary, benefits</a:t>
            </a:r>
            <a:r>
              <a:rPr lang="en-US" sz="1600" dirty="0"/>
              <a:t> &amp;</a:t>
            </a:r>
            <a:r>
              <a:rPr lang="en-US" sz="1600" dirty="0" smtClean="0"/>
              <a:t> supplies</a:t>
            </a:r>
          </a:p>
          <a:p>
            <a:r>
              <a:rPr lang="en-US" sz="1600" dirty="0"/>
              <a:t>10 hours per month consultant (2022-2024)</a:t>
            </a:r>
          </a:p>
          <a:p>
            <a:endParaRPr lang="en-US" sz="1600" dirty="0"/>
          </a:p>
          <a:p>
            <a:r>
              <a:rPr lang="en-US" sz="1600" dirty="0" smtClean="0"/>
              <a:t>Other expenses:  Legal, postage, Xerox, meetings, publishing</a:t>
            </a:r>
            <a:endParaRPr lang="en-US" sz="1600" dirty="0"/>
          </a:p>
          <a:p>
            <a:endParaRPr lang="en-US" sz="1600" dirty="0"/>
          </a:p>
          <a:p>
            <a:endParaRPr lang="en-US" sz="1600" dirty="0"/>
          </a:p>
        </p:txBody>
      </p:sp>
      <p:pic>
        <p:nvPicPr>
          <p:cNvPr id="4" name="Picture 3" descr="Administration - Tablet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0270" y="110910"/>
            <a:ext cx="4023360" cy="2682240"/>
          </a:xfrm>
          <a:prstGeom prst="rect">
            <a:avLst/>
          </a:prstGeom>
        </p:spPr>
      </p:pic>
    </p:spTree>
    <p:extLst>
      <p:ext uri="{BB962C8B-B14F-4D97-AF65-F5344CB8AC3E}">
        <p14:creationId xmlns:p14="http://schemas.microsoft.com/office/powerpoint/2010/main" val="39795639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1367" y="2286000"/>
            <a:ext cx="8782372" cy="3778250"/>
          </a:xfrm>
        </p:spPr>
      </p:pic>
    </p:spTree>
    <p:extLst>
      <p:ext uri="{BB962C8B-B14F-4D97-AF65-F5344CB8AC3E}">
        <p14:creationId xmlns:p14="http://schemas.microsoft.com/office/powerpoint/2010/main" val="4179839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589213" y="658634"/>
            <a:ext cx="8915399" cy="1681312"/>
          </a:xfrm>
        </p:spPr>
        <p:txBody>
          <a:bodyPr>
            <a:noAutofit/>
          </a:bodyPr>
          <a:lstStyle/>
          <a:p>
            <a:r>
              <a:rPr lang="en-US" sz="3600" dirty="0" smtClean="0"/>
              <a:t>From Settlement Agreement</a:t>
            </a:r>
            <a:br>
              <a:rPr lang="en-US" sz="3600" dirty="0" smtClean="0"/>
            </a:br>
            <a:r>
              <a:rPr lang="en-US" sz="3600" dirty="0" smtClean="0"/>
              <a:t>Exhibit A, Attachment 1</a:t>
            </a:r>
            <a:br>
              <a:rPr lang="en-US" sz="3600" dirty="0" smtClean="0"/>
            </a:br>
            <a:r>
              <a:rPr lang="en-US" sz="3600" dirty="0" smtClean="0"/>
              <a:t>Page 4 of 10  ($11,270,000)</a:t>
            </a:r>
            <a:endParaRPr lang="en-US" sz="3600" dirty="0"/>
          </a:p>
        </p:txBody>
      </p:sp>
      <p:sp>
        <p:nvSpPr>
          <p:cNvPr id="6" name="Subtitle 5"/>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498" y="2535541"/>
            <a:ext cx="8308188" cy="4483675"/>
          </a:xfrm>
          <a:prstGeom prst="rect">
            <a:avLst/>
          </a:prstGeom>
        </p:spPr>
      </p:pic>
    </p:spTree>
    <p:extLst>
      <p:ext uri="{BB962C8B-B14F-4D97-AF65-F5344CB8AC3E}">
        <p14:creationId xmlns:p14="http://schemas.microsoft.com/office/powerpoint/2010/main" val="3822642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PROJECTS</a:t>
            </a:r>
            <a:endParaRPr lang="en-US" dirty="0"/>
          </a:p>
        </p:txBody>
      </p:sp>
      <p:sp>
        <p:nvSpPr>
          <p:cNvPr id="3" name="Text Placeholder 2"/>
          <p:cNvSpPr>
            <a:spLocks noGrp="1"/>
          </p:cNvSpPr>
          <p:nvPr>
            <p:ph type="body" idx="1"/>
          </p:nvPr>
        </p:nvSpPr>
        <p:spPr/>
        <p:txBody>
          <a:bodyPr/>
          <a:lstStyle/>
          <a:p>
            <a:r>
              <a:rPr lang="en-US" b="1" dirty="0" smtClean="0"/>
              <a:t>2007-2023 $8,971,998</a:t>
            </a:r>
            <a:endParaRPr lang="en-US" b="1" dirty="0"/>
          </a:p>
        </p:txBody>
      </p:sp>
    </p:spTree>
    <p:extLst>
      <p:ext uri="{BB962C8B-B14F-4D97-AF65-F5344CB8AC3E}">
        <p14:creationId xmlns:p14="http://schemas.microsoft.com/office/powerpoint/2010/main" val="2410594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2589212" y="748144"/>
            <a:ext cx="8915399" cy="187037"/>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n-US" dirty="0"/>
          </a:p>
        </p:txBody>
      </p:sp>
      <p:sp>
        <p:nvSpPr>
          <p:cNvPr id="3" name="Text Placeholder 2"/>
          <p:cNvSpPr>
            <a:spLocks noGrp="1"/>
          </p:cNvSpPr>
          <p:nvPr>
            <p:ph type="body" idx="1"/>
          </p:nvPr>
        </p:nvSpPr>
        <p:spPr>
          <a:xfrm>
            <a:off x="2589212" y="556591"/>
            <a:ext cx="9084628" cy="6114553"/>
          </a:xfrm>
        </p:spPr>
        <p:txBody>
          <a:bodyPr/>
          <a:lstStyle/>
          <a:p>
            <a:r>
              <a:rPr lang="en-US" b="1" dirty="0" smtClean="0"/>
              <a:t>Riverbend Park Phase I &amp; Phase II 							$  5,200,000</a:t>
            </a:r>
          </a:p>
          <a:p>
            <a:r>
              <a:rPr lang="en-US" b="1" dirty="0" smtClean="0"/>
              <a:t>All-purpose Fields (Soccer) @ Riverbend Park 				$  1,012,221</a:t>
            </a:r>
          </a:p>
          <a:p>
            <a:r>
              <a:rPr lang="en-US" b="1" dirty="0" smtClean="0"/>
              <a:t>Table Mountain Golf Course/Irrigation Enhancements 		$       30,000</a:t>
            </a:r>
          </a:p>
          <a:p>
            <a:r>
              <a:rPr lang="en-US" b="1" dirty="0" smtClean="0"/>
              <a:t>GEM cars for City of Oroville Police Department				$       35,098</a:t>
            </a:r>
          </a:p>
          <a:p>
            <a:r>
              <a:rPr lang="en-US" b="1" dirty="0" smtClean="0"/>
              <a:t>Forebay Aquatic Center (Feather River Center)				$     399,474</a:t>
            </a:r>
          </a:p>
          <a:p>
            <a:r>
              <a:rPr lang="en-US" b="1" dirty="0" smtClean="0"/>
              <a:t>Oroville Veterans’ Memorial 									$     276,171</a:t>
            </a:r>
          </a:p>
          <a:p>
            <a:r>
              <a:rPr lang="en-US" b="1" dirty="0" smtClean="0"/>
              <a:t>Nelson Complex Irrigation Repairs							$       24,000</a:t>
            </a:r>
          </a:p>
          <a:p>
            <a:r>
              <a:rPr lang="en-US" b="1" dirty="0" smtClean="0"/>
              <a:t>Playground at Riverbend Park 								$       50,000</a:t>
            </a:r>
          </a:p>
          <a:p>
            <a:r>
              <a:rPr lang="en-US" b="1" dirty="0" smtClean="0"/>
              <a:t>Thermalito Family Center/Nelson Pool						$     750,000</a:t>
            </a:r>
          </a:p>
          <a:p>
            <a:r>
              <a:rPr lang="en-US" b="1" dirty="0" smtClean="0"/>
              <a:t>State Theatre													$  1,013,500</a:t>
            </a:r>
          </a:p>
          <a:p>
            <a:r>
              <a:rPr lang="en-US" b="1" dirty="0" smtClean="0"/>
              <a:t>YMCA Pool locker/restroom repairs							$       75,000</a:t>
            </a:r>
          </a:p>
          <a:p>
            <a:r>
              <a:rPr lang="en-US" b="1" dirty="0" smtClean="0"/>
              <a:t>Birdcage Theatre												$       25,000</a:t>
            </a:r>
          </a:p>
          <a:p>
            <a:r>
              <a:rPr lang="en-US" b="1" dirty="0" smtClean="0"/>
              <a:t>ODBA Marketing												$	   41,500</a:t>
            </a:r>
          </a:p>
          <a:p>
            <a:endParaRPr lang="en-US" b="1"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6288772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2589212" y="748144"/>
            <a:ext cx="8915399" cy="187037"/>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n-US" dirty="0"/>
          </a:p>
        </p:txBody>
      </p:sp>
      <p:sp>
        <p:nvSpPr>
          <p:cNvPr id="3" name="Text Placeholder 2"/>
          <p:cNvSpPr>
            <a:spLocks noGrp="1"/>
          </p:cNvSpPr>
          <p:nvPr>
            <p:ph type="body" idx="1"/>
          </p:nvPr>
        </p:nvSpPr>
        <p:spPr>
          <a:xfrm>
            <a:off x="2650171" y="907111"/>
            <a:ext cx="9084628" cy="6114553"/>
          </a:xfrm>
        </p:spPr>
        <p:txBody>
          <a:bodyPr/>
          <a:lstStyle/>
          <a:p>
            <a:r>
              <a:rPr lang="en-US" b="1" dirty="0" smtClean="0"/>
              <a:t>Historic State Theatre											$    667,500</a:t>
            </a:r>
          </a:p>
          <a:p>
            <a:r>
              <a:rPr lang="en-US" b="1" dirty="0" smtClean="0"/>
              <a:t>Brad Freeman Trail (missing link completion)					$    410,760</a:t>
            </a:r>
          </a:p>
          <a:p>
            <a:r>
              <a:rPr lang="en-US" b="1" dirty="0" smtClean="0"/>
              <a:t>Renovate Minors Alley											$      55,000</a:t>
            </a:r>
          </a:p>
          <a:p>
            <a:r>
              <a:rPr lang="en-US" b="1" dirty="0" smtClean="0"/>
              <a:t>Table Mountain Bridge LED Lighting Project					$    100,000</a:t>
            </a:r>
          </a:p>
          <a:p>
            <a:endParaRPr lang="en-US" dirty="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772337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3116" y="491369"/>
            <a:ext cx="3155373" cy="23665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753" y="281517"/>
            <a:ext cx="4485746" cy="32460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578" y="1428949"/>
            <a:ext cx="2172003" cy="285789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1602" y="3065143"/>
            <a:ext cx="4739588" cy="3139977"/>
          </a:xfrm>
          <a:prstGeom prst="rect">
            <a:avLst/>
          </a:prstGeom>
        </p:spPr>
      </p:pic>
      <p:pic>
        <p:nvPicPr>
          <p:cNvPr id="7" name="Picture 6" descr="Bridge Over River Free Stock Photo - Public Domain Picture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8739" y="4390529"/>
            <a:ext cx="3691678" cy="2459196"/>
          </a:xfrm>
          <a:prstGeom prst="rect">
            <a:avLst/>
          </a:prstGeom>
        </p:spPr>
      </p:pic>
    </p:spTree>
    <p:extLst>
      <p:ext uri="{BB962C8B-B14F-4D97-AF65-F5344CB8AC3E}">
        <p14:creationId xmlns:p14="http://schemas.microsoft.com/office/powerpoint/2010/main" val="1109577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1028" name="Picture 4" descr="Nelson Pool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606" y="1714499"/>
            <a:ext cx="6858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iverbend Park playground | Oroville ca, Park playground, Orovi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7670463"/>
            <a:ext cx="13714817" cy="914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299" y="344249"/>
            <a:ext cx="3837307" cy="3977640"/>
          </a:xfrm>
          <a:prstGeom prst="rect">
            <a:avLst/>
          </a:prstGeom>
        </p:spPr>
      </p:pic>
    </p:spTree>
    <p:extLst>
      <p:ext uri="{BB962C8B-B14F-4D97-AF65-F5344CB8AC3E}">
        <p14:creationId xmlns:p14="http://schemas.microsoft.com/office/powerpoint/2010/main" val="25051893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12863028" y="5131435"/>
            <a:ext cx="5103343" cy="371613"/>
          </a:xfrm>
        </p:spPr>
        <p:txBody>
          <a:bodyPr>
            <a:normAutofit lnSpcReduction="10000"/>
          </a:bodyPr>
          <a:lstStyle/>
          <a:p>
            <a:endParaRPr lang="en-US" dirty="0"/>
          </a:p>
        </p:txBody>
      </p:sp>
      <p:pic>
        <p:nvPicPr>
          <p:cNvPr id="3074" name="Picture 2" descr="Police Electric Veh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09217">
            <a:off x="1902856" y="57268"/>
            <a:ext cx="3323126" cy="25030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orebay picture coll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911" y="273049"/>
            <a:ext cx="3046412" cy="73933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Watering Golf Course Free Stock Photo - Public Domain Pictur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977" y="2553163"/>
            <a:ext cx="5748671" cy="3804405"/>
          </a:xfrm>
          <a:prstGeom prst="rect">
            <a:avLst/>
          </a:prstGeom>
        </p:spPr>
      </p:pic>
      <p:pic>
        <p:nvPicPr>
          <p:cNvPr id="5" name="Picture 4" descr="How much does it cost to put a water well in? | Techno FAQ"/>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7106">
            <a:off x="4022220" y="5459436"/>
            <a:ext cx="3066629" cy="1533315"/>
          </a:xfrm>
          <a:prstGeom prst="rect">
            <a:avLst/>
          </a:prstGeom>
        </p:spPr>
      </p:pic>
    </p:spTree>
    <p:extLst>
      <p:ext uri="{BB962C8B-B14F-4D97-AF65-F5344CB8AC3E}">
        <p14:creationId xmlns:p14="http://schemas.microsoft.com/office/powerpoint/2010/main" val="1282108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459</TotalTime>
  <Words>2036</Words>
  <Application>Microsoft Office PowerPoint</Application>
  <PresentationFormat>Widescreen</PresentationFormat>
  <Paragraphs>103</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Century Gothic</vt:lpstr>
      <vt:lpstr>Wingdings 3</vt:lpstr>
      <vt:lpstr>Wisp</vt:lpstr>
      <vt:lpstr>FOLLOW THE MONEY …</vt:lpstr>
      <vt:lpstr>$11,270,000 up front funds &amp;      % Distribution 2007-2023</vt:lpstr>
      <vt:lpstr>From Settlement Agreement Exhibit A, Attachment 1 Page 4 of 10  ($11,270,000)</vt:lpstr>
      <vt:lpstr>LARGE PROJECTS</vt:lpstr>
      <vt:lpstr>                                                                                                                                                                                                                                                                                              </vt:lpstr>
      <vt:lpstr>                                                                                                                                                                                                                                                                                              </vt:lpstr>
      <vt:lpstr>PowerPoint Presentation</vt:lpstr>
      <vt:lpstr>PowerPoint Presentation</vt:lpstr>
      <vt:lpstr>PowerPoint Presentation</vt:lpstr>
      <vt:lpstr>SMALL PROJECTS</vt:lpstr>
      <vt:lpstr>                                                                                                                                                                                                                                                                                              </vt:lpstr>
      <vt:lpstr>                                                                                                                                                                                                                                                                                              </vt:lpstr>
      <vt:lpstr>DIRECT BEQUESTS</vt:lpstr>
      <vt:lpstr>DIRECT BEQUESTS</vt:lpstr>
      <vt:lpstr>EVENT COORDINATOR</vt:lpstr>
      <vt:lpstr>2015-2021</vt:lpstr>
      <vt:lpstr>PowerPoint Presentation</vt:lpstr>
      <vt:lpstr>CHAMBER OF COMMERCE</vt:lpstr>
      <vt:lpstr>PowerPoint Presentation</vt:lpstr>
      <vt:lpstr>STUDIES</vt:lpstr>
      <vt:lpstr>PowerPoint Presentation</vt:lpstr>
      <vt:lpstr>ADMINISTRATION</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FOLLOW THE MONEY …</dc:title>
  <dc:creator>Bob Marciniak</dc:creator>
  <cp:lastModifiedBy>Bob Marciniak</cp:lastModifiedBy>
  <cp:revision>41</cp:revision>
  <cp:lastPrinted>2023-11-09T20:25:54Z</cp:lastPrinted>
  <dcterms:created xsi:type="dcterms:W3CDTF">2023-11-09T18:54:52Z</dcterms:created>
  <dcterms:modified xsi:type="dcterms:W3CDTF">2024-01-24T21:00:53Z</dcterms:modified>
</cp:coreProperties>
</file>