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47"/>
  </p:notesMasterIdLst>
  <p:handoutMasterIdLst>
    <p:handoutMasterId r:id="rId48"/>
  </p:handoutMasterIdLst>
  <p:sldIdLst>
    <p:sldId id="291" r:id="rId5"/>
    <p:sldId id="256" r:id="rId6"/>
    <p:sldId id="305" r:id="rId7"/>
    <p:sldId id="293" r:id="rId8"/>
    <p:sldId id="295" r:id="rId9"/>
    <p:sldId id="297" r:id="rId10"/>
    <p:sldId id="298" r:id="rId11"/>
    <p:sldId id="299" r:id="rId12"/>
    <p:sldId id="300" r:id="rId13"/>
    <p:sldId id="301" r:id="rId14"/>
    <p:sldId id="302" r:id="rId15"/>
    <p:sldId id="303" r:id="rId16"/>
    <p:sldId id="304" r:id="rId17"/>
    <p:sldId id="296" r:id="rId18"/>
    <p:sldId id="266" r:id="rId19"/>
    <p:sldId id="279" r:id="rId20"/>
    <p:sldId id="280" r:id="rId21"/>
    <p:sldId id="276" r:id="rId22"/>
    <p:sldId id="277" r:id="rId23"/>
    <p:sldId id="268" r:id="rId24"/>
    <p:sldId id="265" r:id="rId25"/>
    <p:sldId id="273" r:id="rId26"/>
    <p:sldId id="274" r:id="rId27"/>
    <p:sldId id="275" r:id="rId28"/>
    <p:sldId id="257" r:id="rId29"/>
    <p:sldId id="281" r:id="rId30"/>
    <p:sldId id="284" r:id="rId31"/>
    <p:sldId id="282" r:id="rId32"/>
    <p:sldId id="283" r:id="rId33"/>
    <p:sldId id="285" r:id="rId34"/>
    <p:sldId id="286" r:id="rId35"/>
    <p:sldId id="264" r:id="rId36"/>
    <p:sldId id="270" r:id="rId37"/>
    <p:sldId id="287" r:id="rId38"/>
    <p:sldId id="269" r:id="rId39"/>
    <p:sldId id="278" r:id="rId40"/>
    <p:sldId id="271" r:id="rId41"/>
    <p:sldId id="272" r:id="rId42"/>
    <p:sldId id="288" r:id="rId43"/>
    <p:sldId id="289" r:id="rId44"/>
    <p:sldId id="290" r:id="rId45"/>
    <p:sldId id="292" r:id="rId46"/>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42D0B"/>
    <a:srgbClr val="76280B"/>
    <a:srgbClr val="F6BF73"/>
    <a:srgbClr val="F9D4A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46" autoAdjust="0"/>
    <p:restoredTop sz="95228" autoAdjust="0"/>
  </p:normalViewPr>
  <p:slideViewPr>
    <p:cSldViewPr snapToGrid="0">
      <p:cViewPr varScale="1">
        <p:scale>
          <a:sx n="65" d="100"/>
          <a:sy n="65" d="100"/>
        </p:scale>
        <p:origin x="632" y="40"/>
      </p:cViewPr>
      <p:guideLst/>
    </p:cSldViewPr>
  </p:slideViewPr>
  <p:outlineViewPr>
    <p:cViewPr>
      <p:scale>
        <a:sx n="33" d="100"/>
        <a:sy n="33" d="100"/>
      </p:scale>
      <p:origin x="0" y="-6772"/>
    </p:cViewPr>
  </p:outlineViewPr>
  <p:notesTextViewPr>
    <p:cViewPr>
      <p:scale>
        <a:sx n="3" d="2"/>
        <a:sy n="3" d="2"/>
      </p:scale>
      <p:origin x="0" y="0"/>
    </p:cViewPr>
  </p:notesTextViewPr>
  <p:sorterViewPr>
    <p:cViewPr>
      <p:scale>
        <a:sx n="100" d="100"/>
        <a:sy n="100" d="100"/>
      </p:scale>
      <p:origin x="0" y="-1148"/>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805758-D2E5-47F1-BDC8-64F96AB83779}"/>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a:extLst>
              <a:ext uri="{FF2B5EF4-FFF2-40B4-BE49-F238E27FC236}">
                <a16:creationId xmlns:a16="http://schemas.microsoft.com/office/drawing/2014/main" id="{B9A4D7A7-60FE-4B51-8D3B-098FB2A1B3DF}"/>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C1866161-D383-45DC-9645-1D21647A8641}" type="datetimeFigureOut">
              <a:rPr lang="en-US" smtClean="0"/>
              <a:t>7/20/2023</a:t>
            </a:fld>
            <a:endParaRPr lang="en-US" dirty="0"/>
          </a:p>
        </p:txBody>
      </p:sp>
      <p:sp>
        <p:nvSpPr>
          <p:cNvPr id="4" name="Footer Placeholder 3">
            <a:extLst>
              <a:ext uri="{FF2B5EF4-FFF2-40B4-BE49-F238E27FC236}">
                <a16:creationId xmlns:a16="http://schemas.microsoft.com/office/drawing/2014/main" id="{0748030B-DA71-4B18-AA7C-F991BCB518A6}"/>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BD65FCA-070F-4A6D-A2E0-D5EBEAABC9C2}"/>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CB64D2B8-7AFA-4F86-9DF3-A6BBE4E238C1}" type="slidenum">
              <a:rPr lang="en-US" smtClean="0"/>
              <a:t>‹#›</a:t>
            </a:fld>
            <a:endParaRPr lang="en-US" dirty="0"/>
          </a:p>
        </p:txBody>
      </p:sp>
    </p:spTree>
    <p:extLst>
      <p:ext uri="{BB962C8B-B14F-4D97-AF65-F5344CB8AC3E}">
        <p14:creationId xmlns:p14="http://schemas.microsoft.com/office/powerpoint/2010/main" val="369034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733789D0-CA34-4934-A369-C3113E12A3EF}" type="datetimeFigureOut">
              <a:rPr lang="en-US" smtClean="0"/>
              <a:t>7/20/2023</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5D79418-37EB-4378-AD22-89DBB000B0DA}" type="slidenum">
              <a:rPr lang="en-US" smtClean="0"/>
              <a:t>‹#›</a:t>
            </a:fld>
            <a:endParaRPr lang="en-US" dirty="0"/>
          </a:p>
        </p:txBody>
      </p:sp>
    </p:spTree>
    <p:extLst>
      <p:ext uri="{BB962C8B-B14F-4D97-AF65-F5344CB8AC3E}">
        <p14:creationId xmlns:p14="http://schemas.microsoft.com/office/powerpoint/2010/main" val="376464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1</a:t>
            </a:fld>
            <a:endParaRPr lang="en-US" dirty="0"/>
          </a:p>
        </p:txBody>
      </p:sp>
    </p:spTree>
    <p:extLst>
      <p:ext uri="{BB962C8B-B14F-4D97-AF65-F5344CB8AC3E}">
        <p14:creationId xmlns:p14="http://schemas.microsoft.com/office/powerpoint/2010/main" val="4147026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11</a:t>
            </a:fld>
            <a:endParaRPr lang="en-US" dirty="0"/>
          </a:p>
        </p:txBody>
      </p:sp>
    </p:spTree>
    <p:extLst>
      <p:ext uri="{BB962C8B-B14F-4D97-AF65-F5344CB8AC3E}">
        <p14:creationId xmlns:p14="http://schemas.microsoft.com/office/powerpoint/2010/main" val="987545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12</a:t>
            </a:fld>
            <a:endParaRPr lang="en-US" dirty="0"/>
          </a:p>
        </p:txBody>
      </p:sp>
    </p:spTree>
    <p:extLst>
      <p:ext uri="{BB962C8B-B14F-4D97-AF65-F5344CB8AC3E}">
        <p14:creationId xmlns:p14="http://schemas.microsoft.com/office/powerpoint/2010/main" val="2253013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13</a:t>
            </a:fld>
            <a:endParaRPr lang="en-US" dirty="0"/>
          </a:p>
        </p:txBody>
      </p:sp>
    </p:spTree>
    <p:extLst>
      <p:ext uri="{BB962C8B-B14F-4D97-AF65-F5344CB8AC3E}">
        <p14:creationId xmlns:p14="http://schemas.microsoft.com/office/powerpoint/2010/main" val="4032195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14</a:t>
            </a:fld>
            <a:endParaRPr lang="en-US" dirty="0"/>
          </a:p>
        </p:txBody>
      </p:sp>
    </p:spTree>
    <p:extLst>
      <p:ext uri="{BB962C8B-B14F-4D97-AF65-F5344CB8AC3E}">
        <p14:creationId xmlns:p14="http://schemas.microsoft.com/office/powerpoint/2010/main" val="2094806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3422" indent="-173422">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3422" indent="-173422">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3422" indent="-173422">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15</a:t>
            </a:fld>
            <a:endParaRPr lang="en-US" dirty="0"/>
          </a:p>
        </p:txBody>
      </p:sp>
    </p:spTree>
    <p:extLst>
      <p:ext uri="{BB962C8B-B14F-4D97-AF65-F5344CB8AC3E}">
        <p14:creationId xmlns:p14="http://schemas.microsoft.com/office/powerpoint/2010/main" val="352591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16</a:t>
            </a:fld>
            <a:endParaRPr lang="en-US" dirty="0"/>
          </a:p>
        </p:txBody>
      </p:sp>
    </p:spTree>
    <p:extLst>
      <p:ext uri="{BB962C8B-B14F-4D97-AF65-F5344CB8AC3E}">
        <p14:creationId xmlns:p14="http://schemas.microsoft.com/office/powerpoint/2010/main" val="407408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17</a:t>
            </a:fld>
            <a:endParaRPr lang="en-US" dirty="0"/>
          </a:p>
        </p:txBody>
      </p:sp>
    </p:spTree>
    <p:extLst>
      <p:ext uri="{BB962C8B-B14F-4D97-AF65-F5344CB8AC3E}">
        <p14:creationId xmlns:p14="http://schemas.microsoft.com/office/powerpoint/2010/main" val="594992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3422" indent="-173422">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3422" indent="-173422">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3422" indent="-173422">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18</a:t>
            </a:fld>
            <a:endParaRPr lang="en-US" dirty="0"/>
          </a:p>
        </p:txBody>
      </p:sp>
    </p:spTree>
    <p:extLst>
      <p:ext uri="{BB962C8B-B14F-4D97-AF65-F5344CB8AC3E}">
        <p14:creationId xmlns:p14="http://schemas.microsoft.com/office/powerpoint/2010/main" val="1849679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3422" indent="-173422">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3422" indent="-173422">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3422" indent="-173422">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19</a:t>
            </a:fld>
            <a:endParaRPr lang="en-US" dirty="0"/>
          </a:p>
        </p:txBody>
      </p:sp>
    </p:spTree>
    <p:extLst>
      <p:ext uri="{BB962C8B-B14F-4D97-AF65-F5344CB8AC3E}">
        <p14:creationId xmlns:p14="http://schemas.microsoft.com/office/powerpoint/2010/main" val="233881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What did you think at first?</a:t>
            </a:r>
          </a:p>
          <a:p>
            <a:r>
              <a:rPr lang="en-US" b="0" i="1" dirty="0">
                <a:latin typeface="Segoe UI" panose="020B0502040204020203" pitchFamily="34" charset="0"/>
                <a:cs typeface="Segoe UI" panose="020B0502040204020203" pitchFamily="34" charset="0"/>
              </a:rPr>
              <a:t>What obstacles did you encounter along the way?</a:t>
            </a:r>
          </a:p>
          <a:p>
            <a:r>
              <a:rPr lang="en-US" b="0" i="1" dirty="0">
                <a:latin typeface="Segoe UI" panose="020B0502040204020203" pitchFamily="34" charset="0"/>
                <a:cs typeface="Segoe UI" panose="020B0502040204020203" pitchFamily="34" charset="0"/>
              </a:rPr>
              <a:t>How did you overcome those obstacles?</a:t>
            </a:r>
          </a:p>
          <a:p>
            <a:r>
              <a:rPr lang="en-US" b="0" i="1" dirty="0">
                <a:latin typeface="Segoe UI" panose="020B0502040204020203" pitchFamily="34" charset="0"/>
                <a:cs typeface="Segoe UI" panose="020B0502040204020203" pitchFamily="34" charset="0"/>
              </a:rPr>
              <a:t>What images can you add to support your process?</a:t>
            </a:r>
          </a:p>
          <a:p>
            <a:endParaRPr lang="en-US" dirty="0"/>
          </a:p>
          <a:p>
            <a:r>
              <a:rPr lang="en-US" dirty="0"/>
              <a:t>This SmartArt allows you add images and text to help outline your process.  If a picture is worth a thousand words, then pictures and words should help you communicate this reflection on learning perfectly!  You can always click on Insert&gt;SmartArt to change this graphic or select the graphic and click on the Design contextual menu to change the colors.</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20</a:t>
            </a:fld>
            <a:endParaRPr lang="en-US" dirty="0"/>
          </a:p>
        </p:txBody>
      </p:sp>
    </p:spTree>
    <p:extLst>
      <p:ext uri="{BB962C8B-B14F-4D97-AF65-F5344CB8AC3E}">
        <p14:creationId xmlns:p14="http://schemas.microsoft.com/office/powerpoint/2010/main" val="1219416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2</a:t>
            </a:fld>
            <a:endParaRPr lang="en-US" dirty="0"/>
          </a:p>
        </p:txBody>
      </p:sp>
    </p:spTree>
    <p:extLst>
      <p:ext uri="{BB962C8B-B14F-4D97-AF65-F5344CB8AC3E}">
        <p14:creationId xmlns:p14="http://schemas.microsoft.com/office/powerpoint/2010/main" val="827752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What was important about this learning experience?</a:t>
            </a:r>
          </a:p>
          <a:p>
            <a:r>
              <a:rPr lang="en-US" b="0" i="1" dirty="0">
                <a:latin typeface="Segoe UI" panose="020B0502040204020203" pitchFamily="34" charset="0"/>
                <a:cs typeface="Segoe UI" panose="020B0502040204020203" pitchFamily="34" charset="0"/>
              </a:rPr>
              <a:t>How is it relevant to your course, yourself, or your society or community?</a:t>
            </a:r>
          </a:p>
          <a:p>
            <a:r>
              <a:rPr lang="en-US" b="0" i="1" dirty="0">
                <a:latin typeface="Segoe UI" panose="020B0502040204020203" pitchFamily="34" charset="0"/>
                <a:cs typeface="Segoe UI" panose="020B0502040204020203" pitchFamily="34" charset="0"/>
              </a:rPr>
              <a:t>Why is this significant?</a:t>
            </a:r>
          </a:p>
          <a:p>
            <a:endParaRPr lang="en-US" dirty="0"/>
          </a:p>
          <a:p>
            <a:r>
              <a:rPr lang="en-US" dirty="0"/>
              <a:t>This SmartArt allows you add images and text to help outline your process.  If a picture is worth a thousand words, then pictures and words should help you communicate this reflection on learning perfectly!  You can always click on Insert&gt;SmartArt to change this graphic or select the graphic and click on the Design contextual menu to change the colors.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21</a:t>
            </a:fld>
            <a:endParaRPr lang="en-US" dirty="0"/>
          </a:p>
        </p:txBody>
      </p:sp>
    </p:spTree>
    <p:extLst>
      <p:ext uri="{BB962C8B-B14F-4D97-AF65-F5344CB8AC3E}">
        <p14:creationId xmlns:p14="http://schemas.microsoft.com/office/powerpoint/2010/main" val="1528170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What was important about this learning experience?</a:t>
            </a:r>
          </a:p>
          <a:p>
            <a:r>
              <a:rPr lang="en-US" b="0" i="1" dirty="0">
                <a:latin typeface="Segoe UI" panose="020B0502040204020203" pitchFamily="34" charset="0"/>
                <a:cs typeface="Segoe UI" panose="020B0502040204020203" pitchFamily="34" charset="0"/>
              </a:rPr>
              <a:t>How is it relevant to your course, yourself, or your society or community?</a:t>
            </a:r>
          </a:p>
          <a:p>
            <a:r>
              <a:rPr lang="en-US" b="0" i="1" dirty="0">
                <a:latin typeface="Segoe UI" panose="020B0502040204020203" pitchFamily="34" charset="0"/>
                <a:cs typeface="Segoe UI" panose="020B0502040204020203" pitchFamily="34" charset="0"/>
              </a:rPr>
              <a:t>Why is this significant?</a:t>
            </a:r>
          </a:p>
          <a:p>
            <a:endParaRPr lang="en-US" dirty="0"/>
          </a:p>
          <a:p>
            <a:r>
              <a:rPr lang="en-US" dirty="0"/>
              <a:t>This SmartArt allows you add images and text to help outline your process.  If a picture is worth a thousand words, then pictures and words should help you communicate this reflection on learning perfectly!  You can always click on Insert&gt;SmartArt to change this graphic or select the graphic and click on the Design contextual menu to change the colors.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22</a:t>
            </a:fld>
            <a:endParaRPr lang="en-US" dirty="0"/>
          </a:p>
        </p:txBody>
      </p:sp>
    </p:spTree>
    <p:extLst>
      <p:ext uri="{BB962C8B-B14F-4D97-AF65-F5344CB8AC3E}">
        <p14:creationId xmlns:p14="http://schemas.microsoft.com/office/powerpoint/2010/main" val="42752320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What was important about this learning experience?</a:t>
            </a:r>
          </a:p>
          <a:p>
            <a:r>
              <a:rPr lang="en-US" b="0" i="1" dirty="0">
                <a:latin typeface="Segoe UI" panose="020B0502040204020203" pitchFamily="34" charset="0"/>
                <a:cs typeface="Segoe UI" panose="020B0502040204020203" pitchFamily="34" charset="0"/>
              </a:rPr>
              <a:t>How is it relevant to your course, yourself, or your society or community?</a:t>
            </a:r>
          </a:p>
          <a:p>
            <a:r>
              <a:rPr lang="en-US" b="0" i="1" dirty="0">
                <a:latin typeface="Segoe UI" panose="020B0502040204020203" pitchFamily="34" charset="0"/>
                <a:cs typeface="Segoe UI" panose="020B0502040204020203" pitchFamily="34" charset="0"/>
              </a:rPr>
              <a:t>Why is this significant?</a:t>
            </a:r>
          </a:p>
          <a:p>
            <a:endParaRPr lang="en-US" dirty="0"/>
          </a:p>
          <a:p>
            <a:r>
              <a:rPr lang="en-US" dirty="0"/>
              <a:t>This SmartArt allows you add images and text to help outline your process.  If a picture is worth a thousand words, then pictures and words should help you communicate this reflection on learning perfectly!  You can always click on Insert&gt;SmartArt to change this graphic or select the graphic and click on the Design contextual menu to change the colors.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23</a:t>
            </a:fld>
            <a:endParaRPr lang="en-US" dirty="0"/>
          </a:p>
        </p:txBody>
      </p:sp>
    </p:spTree>
    <p:extLst>
      <p:ext uri="{BB962C8B-B14F-4D97-AF65-F5344CB8AC3E}">
        <p14:creationId xmlns:p14="http://schemas.microsoft.com/office/powerpoint/2010/main" val="1032845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What was important about this learning experience?</a:t>
            </a:r>
          </a:p>
          <a:p>
            <a:r>
              <a:rPr lang="en-US" b="0" i="1" dirty="0">
                <a:latin typeface="Segoe UI" panose="020B0502040204020203" pitchFamily="34" charset="0"/>
                <a:cs typeface="Segoe UI" panose="020B0502040204020203" pitchFamily="34" charset="0"/>
              </a:rPr>
              <a:t>How is it relevant to your course, yourself, or your society or community?</a:t>
            </a:r>
          </a:p>
          <a:p>
            <a:r>
              <a:rPr lang="en-US" b="0" i="1" dirty="0">
                <a:latin typeface="Segoe UI" panose="020B0502040204020203" pitchFamily="34" charset="0"/>
                <a:cs typeface="Segoe UI" panose="020B0502040204020203" pitchFamily="34" charset="0"/>
              </a:rPr>
              <a:t>Why is this significant?</a:t>
            </a:r>
          </a:p>
          <a:p>
            <a:endParaRPr lang="en-US" dirty="0"/>
          </a:p>
          <a:p>
            <a:r>
              <a:rPr lang="en-US" dirty="0"/>
              <a:t>This SmartArt allows you add images and text to help outline your process.  If a picture is worth a thousand words, then pictures and words should help you communicate this reflection on learning perfectly!  You can always click on Insert&gt;SmartArt to change this graphic or select the graphic and click on the Design contextual menu to change the colors.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24</a:t>
            </a:fld>
            <a:endParaRPr lang="en-US" dirty="0"/>
          </a:p>
        </p:txBody>
      </p:sp>
    </p:spTree>
    <p:extLst>
      <p:ext uri="{BB962C8B-B14F-4D97-AF65-F5344CB8AC3E}">
        <p14:creationId xmlns:p14="http://schemas.microsoft.com/office/powerpoint/2010/main" val="14066892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a:t>Notes to presenter: </a:t>
            </a:r>
          </a:p>
          <a:p>
            <a:r>
              <a:rPr lang="en-US" i="1" dirty="0"/>
              <a:t>What is your purpose for sharing this reflection</a:t>
            </a:r>
            <a:r>
              <a:rPr lang="en-US" i="1" baseline="0" dirty="0"/>
              <a:t>?</a:t>
            </a:r>
          </a:p>
          <a:p>
            <a:r>
              <a:rPr lang="en-US" i="1" baseline="0" dirty="0"/>
              <a:t>Is it at the end of a unit or project?  </a:t>
            </a:r>
          </a:p>
          <a:p>
            <a:r>
              <a:rPr lang="en-US" i="1" baseline="0" dirty="0"/>
              <a:t>Are you sharing this reflection, at the attainment of a learning goal you set for yourself?  </a:t>
            </a:r>
          </a:p>
          <a:p>
            <a:r>
              <a:rPr lang="en-US" i="1" baseline="0" dirty="0"/>
              <a:t>Is it at the end of a course?  </a:t>
            </a:r>
          </a:p>
          <a:p>
            <a:endParaRPr lang="en-US" baseline="0" dirty="0"/>
          </a:p>
          <a:p>
            <a:r>
              <a:rPr lang="en-US" baseline="0" dirty="0"/>
              <a:t>State your purpose for the reflection or even the purpose of the learning experience or learning goal.  Be clear and be specific in stating your purpose.</a:t>
            </a:r>
            <a:endParaRPr lang="en-US" dirty="0"/>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25</a:t>
            </a:fld>
            <a:endParaRPr lang="en-US" dirty="0"/>
          </a:p>
        </p:txBody>
      </p:sp>
    </p:spTree>
    <p:extLst>
      <p:ext uri="{BB962C8B-B14F-4D97-AF65-F5344CB8AC3E}">
        <p14:creationId xmlns:p14="http://schemas.microsoft.com/office/powerpoint/2010/main" val="3144734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a:t>Notes to presenter: </a:t>
            </a:r>
          </a:p>
          <a:p>
            <a:r>
              <a:rPr lang="en-US" i="1" dirty="0"/>
              <a:t>What is your purpose for sharing this reflection</a:t>
            </a:r>
            <a:r>
              <a:rPr lang="en-US" i="1" baseline="0" dirty="0"/>
              <a:t>?</a:t>
            </a:r>
          </a:p>
          <a:p>
            <a:r>
              <a:rPr lang="en-US" i="1" baseline="0" dirty="0"/>
              <a:t>Is it at the end of a unit or project?  </a:t>
            </a:r>
          </a:p>
          <a:p>
            <a:r>
              <a:rPr lang="en-US" i="1" baseline="0" dirty="0"/>
              <a:t>Are you sharing this reflection, at the attainment of a learning goal you set for yourself?  </a:t>
            </a:r>
          </a:p>
          <a:p>
            <a:r>
              <a:rPr lang="en-US" i="1" baseline="0" dirty="0"/>
              <a:t>Is it at the end of a course?  </a:t>
            </a:r>
          </a:p>
          <a:p>
            <a:endParaRPr lang="en-US" baseline="0" dirty="0"/>
          </a:p>
          <a:p>
            <a:r>
              <a:rPr lang="en-US" baseline="0" dirty="0"/>
              <a:t>State your purpose for the reflection or even the purpose of the learning experience or learning goal.  Be clear and be specific in stating your purpose.</a:t>
            </a:r>
            <a:endParaRPr lang="en-US" dirty="0"/>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26</a:t>
            </a:fld>
            <a:endParaRPr lang="en-US" dirty="0"/>
          </a:p>
        </p:txBody>
      </p:sp>
    </p:spTree>
    <p:extLst>
      <p:ext uri="{BB962C8B-B14F-4D97-AF65-F5344CB8AC3E}">
        <p14:creationId xmlns:p14="http://schemas.microsoft.com/office/powerpoint/2010/main" val="2471923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a:t>Notes to presenter: </a:t>
            </a:r>
          </a:p>
          <a:p>
            <a:r>
              <a:rPr lang="en-US" i="1" dirty="0"/>
              <a:t>What is your purpose for sharing this reflection</a:t>
            </a:r>
            <a:r>
              <a:rPr lang="en-US" i="1" baseline="0" dirty="0"/>
              <a:t>?</a:t>
            </a:r>
          </a:p>
          <a:p>
            <a:r>
              <a:rPr lang="en-US" i="1" baseline="0" dirty="0"/>
              <a:t>Is it at the end of a unit or project?  </a:t>
            </a:r>
          </a:p>
          <a:p>
            <a:r>
              <a:rPr lang="en-US" i="1" baseline="0" dirty="0"/>
              <a:t>Are you sharing this reflection, at the attainment of a learning goal you set for yourself?  </a:t>
            </a:r>
          </a:p>
          <a:p>
            <a:r>
              <a:rPr lang="en-US" i="1" baseline="0" dirty="0"/>
              <a:t>Is it at the end of a course?  </a:t>
            </a:r>
          </a:p>
          <a:p>
            <a:endParaRPr lang="en-US" baseline="0" dirty="0"/>
          </a:p>
          <a:p>
            <a:r>
              <a:rPr lang="en-US" baseline="0" dirty="0"/>
              <a:t>State your purpose for the reflection or even the purpose of the learning experience or learning goal.  Be clear and be specific in stating your purpose.</a:t>
            </a:r>
            <a:endParaRPr lang="en-US" dirty="0"/>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27</a:t>
            </a:fld>
            <a:endParaRPr lang="en-US" dirty="0"/>
          </a:p>
        </p:txBody>
      </p:sp>
    </p:spTree>
    <p:extLst>
      <p:ext uri="{BB962C8B-B14F-4D97-AF65-F5344CB8AC3E}">
        <p14:creationId xmlns:p14="http://schemas.microsoft.com/office/powerpoint/2010/main" val="4063133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a:t>Notes to presenter: </a:t>
            </a:r>
          </a:p>
          <a:p>
            <a:r>
              <a:rPr lang="en-US" i="1" dirty="0"/>
              <a:t>What is your purpose for sharing this reflection</a:t>
            </a:r>
            <a:r>
              <a:rPr lang="en-US" i="1" baseline="0" dirty="0"/>
              <a:t>?</a:t>
            </a:r>
          </a:p>
          <a:p>
            <a:r>
              <a:rPr lang="en-US" i="1" baseline="0" dirty="0"/>
              <a:t>Is it at the end of a unit or project?  </a:t>
            </a:r>
          </a:p>
          <a:p>
            <a:r>
              <a:rPr lang="en-US" i="1" baseline="0" dirty="0"/>
              <a:t>Are you sharing this reflection, at the attainment of a learning goal you set for yourself?  </a:t>
            </a:r>
          </a:p>
          <a:p>
            <a:r>
              <a:rPr lang="en-US" i="1" baseline="0" dirty="0"/>
              <a:t>Is it at the end of a course?  </a:t>
            </a:r>
          </a:p>
          <a:p>
            <a:endParaRPr lang="en-US" baseline="0" dirty="0"/>
          </a:p>
          <a:p>
            <a:r>
              <a:rPr lang="en-US" baseline="0" dirty="0"/>
              <a:t>State your purpose for the reflection or even the purpose of the learning experience or learning goal.  Be clear and be specific in stating your purpose.</a:t>
            </a:r>
            <a:endParaRPr lang="en-US" dirty="0"/>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28</a:t>
            </a:fld>
            <a:endParaRPr lang="en-US" dirty="0"/>
          </a:p>
        </p:txBody>
      </p:sp>
    </p:spTree>
    <p:extLst>
      <p:ext uri="{BB962C8B-B14F-4D97-AF65-F5344CB8AC3E}">
        <p14:creationId xmlns:p14="http://schemas.microsoft.com/office/powerpoint/2010/main" val="2360494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a:t>Notes to presenter: </a:t>
            </a:r>
          </a:p>
          <a:p>
            <a:r>
              <a:rPr lang="en-US" i="1" dirty="0"/>
              <a:t>What is your purpose for sharing this reflection</a:t>
            </a:r>
            <a:r>
              <a:rPr lang="en-US" i="1" baseline="0" dirty="0"/>
              <a:t>?</a:t>
            </a:r>
          </a:p>
          <a:p>
            <a:r>
              <a:rPr lang="en-US" i="1" baseline="0" dirty="0"/>
              <a:t>Is it at the end of a unit or project?  </a:t>
            </a:r>
          </a:p>
          <a:p>
            <a:r>
              <a:rPr lang="en-US" i="1" baseline="0" dirty="0"/>
              <a:t>Are you sharing this reflection, at the attainment of a learning goal you set for yourself?  </a:t>
            </a:r>
          </a:p>
          <a:p>
            <a:r>
              <a:rPr lang="en-US" i="1" baseline="0" dirty="0"/>
              <a:t>Is it at the end of a course?  </a:t>
            </a:r>
          </a:p>
          <a:p>
            <a:endParaRPr lang="en-US" baseline="0" dirty="0"/>
          </a:p>
          <a:p>
            <a:r>
              <a:rPr lang="en-US" baseline="0" dirty="0"/>
              <a:t>State your purpose for the reflection or even the purpose of the learning experience or learning goal.  Be clear and be specific in stating your purpose.</a:t>
            </a:r>
            <a:endParaRPr lang="en-US" dirty="0"/>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29</a:t>
            </a:fld>
            <a:endParaRPr lang="en-US" dirty="0"/>
          </a:p>
        </p:txBody>
      </p:sp>
    </p:spTree>
    <p:extLst>
      <p:ext uri="{BB962C8B-B14F-4D97-AF65-F5344CB8AC3E}">
        <p14:creationId xmlns:p14="http://schemas.microsoft.com/office/powerpoint/2010/main" val="42477798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a:t>Notes to presenter: </a:t>
            </a:r>
          </a:p>
          <a:p>
            <a:r>
              <a:rPr lang="en-US" i="1" dirty="0"/>
              <a:t>What is your purpose for sharing this reflection</a:t>
            </a:r>
            <a:r>
              <a:rPr lang="en-US" i="1" baseline="0" dirty="0"/>
              <a:t>?</a:t>
            </a:r>
          </a:p>
          <a:p>
            <a:r>
              <a:rPr lang="en-US" i="1" baseline="0" dirty="0"/>
              <a:t>Is it at the end of a unit or project?  </a:t>
            </a:r>
          </a:p>
          <a:p>
            <a:r>
              <a:rPr lang="en-US" i="1" baseline="0" dirty="0"/>
              <a:t>Are you sharing this reflection, at the attainment of a learning goal you set for yourself?  </a:t>
            </a:r>
          </a:p>
          <a:p>
            <a:r>
              <a:rPr lang="en-US" i="1" baseline="0" dirty="0"/>
              <a:t>Is it at the end of a course?  </a:t>
            </a:r>
          </a:p>
          <a:p>
            <a:endParaRPr lang="en-US" baseline="0" dirty="0"/>
          </a:p>
          <a:p>
            <a:r>
              <a:rPr lang="en-US" baseline="0" dirty="0"/>
              <a:t>State your purpose for the reflection or even the purpose of the learning experience or learning goal.  Be clear and be specific in stating your purpose.</a:t>
            </a:r>
            <a:endParaRPr lang="en-US" dirty="0"/>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30</a:t>
            </a:fld>
            <a:endParaRPr lang="en-US" dirty="0"/>
          </a:p>
        </p:txBody>
      </p:sp>
    </p:spTree>
    <p:extLst>
      <p:ext uri="{BB962C8B-B14F-4D97-AF65-F5344CB8AC3E}">
        <p14:creationId xmlns:p14="http://schemas.microsoft.com/office/powerpoint/2010/main" val="1954473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3422" indent="-173422">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3422" indent="-173422">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3422" indent="-173422">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4</a:t>
            </a:fld>
            <a:endParaRPr lang="en-US" dirty="0"/>
          </a:p>
        </p:txBody>
      </p:sp>
    </p:spTree>
    <p:extLst>
      <p:ext uri="{BB962C8B-B14F-4D97-AF65-F5344CB8AC3E}">
        <p14:creationId xmlns:p14="http://schemas.microsoft.com/office/powerpoint/2010/main" val="1636656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a:t>Notes to presenter: </a:t>
            </a:r>
          </a:p>
          <a:p>
            <a:r>
              <a:rPr lang="en-US" i="1" dirty="0"/>
              <a:t>What is your purpose for sharing this reflection</a:t>
            </a:r>
            <a:r>
              <a:rPr lang="en-US" i="1" baseline="0" dirty="0"/>
              <a:t>?</a:t>
            </a:r>
          </a:p>
          <a:p>
            <a:r>
              <a:rPr lang="en-US" i="1" baseline="0" dirty="0"/>
              <a:t>Is it at the end of a unit or project?  </a:t>
            </a:r>
          </a:p>
          <a:p>
            <a:r>
              <a:rPr lang="en-US" i="1" baseline="0" dirty="0"/>
              <a:t>Are you sharing this reflection, at the attainment of a learning goal you set for yourself?  </a:t>
            </a:r>
          </a:p>
          <a:p>
            <a:r>
              <a:rPr lang="en-US" i="1" baseline="0" dirty="0"/>
              <a:t>Is it at the end of a course?  </a:t>
            </a:r>
          </a:p>
          <a:p>
            <a:endParaRPr lang="en-US" baseline="0" dirty="0"/>
          </a:p>
          <a:p>
            <a:r>
              <a:rPr lang="en-US" baseline="0" dirty="0"/>
              <a:t>State your purpose for the reflection or even the purpose of the learning experience or learning goal.  Be clear and be specific in stating your purpose.</a:t>
            </a:r>
            <a:endParaRPr lang="en-US" dirty="0"/>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31</a:t>
            </a:fld>
            <a:endParaRPr lang="en-US" dirty="0"/>
          </a:p>
        </p:txBody>
      </p:sp>
    </p:spTree>
    <p:extLst>
      <p:ext uri="{BB962C8B-B14F-4D97-AF65-F5344CB8AC3E}">
        <p14:creationId xmlns:p14="http://schemas.microsoft.com/office/powerpoint/2010/main" val="15721307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What steps will you be taking as a result of this learning experience?</a:t>
            </a:r>
          </a:p>
          <a:p>
            <a:r>
              <a:rPr lang="en-US" b="0" i="1" dirty="0">
                <a:latin typeface="Segoe UI" panose="020B0502040204020203" pitchFamily="34" charset="0"/>
                <a:cs typeface="Segoe UI" panose="020B0502040204020203" pitchFamily="34" charset="0"/>
              </a:rPr>
              <a:t>Did you learn from any failed experiences?  How will you do things differently?</a:t>
            </a:r>
          </a:p>
          <a:p>
            <a:r>
              <a:rPr lang="en-US" b="0" i="1" dirty="0">
                <a:latin typeface="Segoe UI" panose="020B0502040204020203" pitchFamily="34" charset="0"/>
                <a:cs typeface="Segoe UI" panose="020B0502040204020203" pitchFamily="34" charset="0"/>
              </a:rPr>
              <a:t>What advice will you give to others so they can learn from your experiences?</a:t>
            </a:r>
          </a:p>
          <a:p>
            <a:r>
              <a:rPr lang="en-US" b="0" i="1" dirty="0">
                <a:latin typeface="Segoe UI" panose="020B0502040204020203" pitchFamily="34" charset="0"/>
                <a:cs typeface="Segoe UI" panose="020B0502040204020203" pitchFamily="34" charset="0"/>
              </a:rPr>
              <a:t>How can you share what you learned with a real-world audience?  </a:t>
            </a:r>
          </a:p>
          <a:p>
            <a:endParaRPr lang="en-US" dirty="0"/>
          </a:p>
          <a:p>
            <a:r>
              <a:rPr lang="en-US" b="1" dirty="0"/>
              <a:t>Some examples of next steps might be: </a:t>
            </a:r>
          </a:p>
          <a:p>
            <a:pPr marL="231229" indent="-231229">
              <a:buAutoNum type="arabicPeriod"/>
            </a:pPr>
            <a:r>
              <a:rPr lang="en-US" dirty="0"/>
              <a:t>After</a:t>
            </a:r>
            <a:r>
              <a:rPr lang="en-US" baseline="0" dirty="0"/>
              <a:t> delivering my first persuasive presentation, I am thinking about joining the debate team.</a:t>
            </a:r>
          </a:p>
          <a:p>
            <a:pPr marL="231229" indent="-231229">
              <a:buAutoNum type="arabicPeriod"/>
            </a:pPr>
            <a:r>
              <a:rPr lang="en-US" baseline="0" dirty="0"/>
              <a:t>After making my first film, I’m considering entering it in our school film festival or local film festival.</a:t>
            </a:r>
          </a:p>
          <a:p>
            <a:pPr marL="231229" indent="-231229">
              <a:buAutoNum type="arabicPeriod"/>
            </a:pPr>
            <a:r>
              <a:rPr lang="en-US" baseline="0" dirty="0"/>
              <a:t>After connecting with this career expert, I’d like to do some research on that career field because it sounds interesting to me.</a:t>
            </a:r>
          </a:p>
          <a:p>
            <a:endParaRPr lang="en-US" dirty="0"/>
          </a:p>
          <a:p>
            <a:r>
              <a:rPr lang="en-US" dirty="0"/>
              <a:t>This SmartArt allows you add images and text to help outline your process.  If a picture is worth a thousand words, then pictures and words should help you communicate this reflection on learning perfectly!  You can always click on Insert&gt;SmartArt to change this graphic or select the graphic and click on the Design contextual menu to change the colors.</a:t>
            </a:r>
          </a:p>
          <a:p>
            <a:endParaRPr lang="en-US" dirty="0"/>
          </a:p>
          <a:p>
            <a:r>
              <a:rPr lang="en-US" dirty="0"/>
              <a:t>Feel free to use more than one slide to share your next steps.  It also helps to add some video content to explain your message.</a:t>
            </a:r>
          </a:p>
        </p:txBody>
      </p:sp>
      <p:sp>
        <p:nvSpPr>
          <p:cNvPr id="4" name="Slide Number Placeholder 3"/>
          <p:cNvSpPr>
            <a:spLocks noGrp="1"/>
          </p:cNvSpPr>
          <p:nvPr>
            <p:ph type="sldNum" sz="quarter" idx="10"/>
          </p:nvPr>
        </p:nvSpPr>
        <p:spPr/>
        <p:txBody>
          <a:bodyPr/>
          <a:lstStyle/>
          <a:p>
            <a:fld id="{D5D79418-37EB-4378-AD22-89DBB000B0DA}" type="slidenum">
              <a:rPr lang="en-US" smtClean="0"/>
              <a:t>32</a:t>
            </a:fld>
            <a:endParaRPr lang="en-US" dirty="0"/>
          </a:p>
        </p:txBody>
      </p:sp>
    </p:spTree>
    <p:extLst>
      <p:ext uri="{BB962C8B-B14F-4D97-AF65-F5344CB8AC3E}">
        <p14:creationId xmlns:p14="http://schemas.microsoft.com/office/powerpoint/2010/main" val="6295718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33</a:t>
            </a:fld>
            <a:endParaRPr lang="en-US" dirty="0"/>
          </a:p>
        </p:txBody>
      </p:sp>
    </p:spTree>
    <p:extLst>
      <p:ext uri="{BB962C8B-B14F-4D97-AF65-F5344CB8AC3E}">
        <p14:creationId xmlns:p14="http://schemas.microsoft.com/office/powerpoint/2010/main" val="1349731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34</a:t>
            </a:fld>
            <a:endParaRPr lang="en-US" dirty="0"/>
          </a:p>
        </p:txBody>
      </p:sp>
    </p:spTree>
    <p:extLst>
      <p:ext uri="{BB962C8B-B14F-4D97-AF65-F5344CB8AC3E}">
        <p14:creationId xmlns:p14="http://schemas.microsoft.com/office/powerpoint/2010/main" val="3545857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35</a:t>
            </a:fld>
            <a:endParaRPr lang="en-US" dirty="0"/>
          </a:p>
        </p:txBody>
      </p:sp>
    </p:spTree>
    <p:extLst>
      <p:ext uri="{BB962C8B-B14F-4D97-AF65-F5344CB8AC3E}">
        <p14:creationId xmlns:p14="http://schemas.microsoft.com/office/powerpoint/2010/main" val="2368567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36</a:t>
            </a:fld>
            <a:endParaRPr lang="en-US" dirty="0"/>
          </a:p>
        </p:txBody>
      </p:sp>
    </p:spTree>
    <p:extLst>
      <p:ext uri="{BB962C8B-B14F-4D97-AF65-F5344CB8AC3E}">
        <p14:creationId xmlns:p14="http://schemas.microsoft.com/office/powerpoint/2010/main" val="3243577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37</a:t>
            </a:fld>
            <a:endParaRPr lang="en-US" dirty="0"/>
          </a:p>
        </p:txBody>
      </p:sp>
    </p:spTree>
    <p:extLst>
      <p:ext uri="{BB962C8B-B14F-4D97-AF65-F5344CB8AC3E}">
        <p14:creationId xmlns:p14="http://schemas.microsoft.com/office/powerpoint/2010/main" val="17057840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38</a:t>
            </a:fld>
            <a:endParaRPr lang="en-US" dirty="0"/>
          </a:p>
        </p:txBody>
      </p:sp>
    </p:spTree>
    <p:extLst>
      <p:ext uri="{BB962C8B-B14F-4D97-AF65-F5344CB8AC3E}">
        <p14:creationId xmlns:p14="http://schemas.microsoft.com/office/powerpoint/2010/main" val="16959256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39</a:t>
            </a:fld>
            <a:endParaRPr lang="en-US" dirty="0"/>
          </a:p>
        </p:txBody>
      </p:sp>
    </p:spTree>
    <p:extLst>
      <p:ext uri="{BB962C8B-B14F-4D97-AF65-F5344CB8AC3E}">
        <p14:creationId xmlns:p14="http://schemas.microsoft.com/office/powerpoint/2010/main" val="12203524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40</a:t>
            </a:fld>
            <a:endParaRPr lang="en-US" dirty="0"/>
          </a:p>
        </p:txBody>
      </p:sp>
    </p:spTree>
    <p:extLst>
      <p:ext uri="{BB962C8B-B14F-4D97-AF65-F5344CB8AC3E}">
        <p14:creationId xmlns:p14="http://schemas.microsoft.com/office/powerpoint/2010/main" val="2516699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5</a:t>
            </a:fld>
            <a:endParaRPr lang="en-US" dirty="0"/>
          </a:p>
        </p:txBody>
      </p:sp>
    </p:spTree>
    <p:extLst>
      <p:ext uri="{BB962C8B-B14F-4D97-AF65-F5344CB8AC3E}">
        <p14:creationId xmlns:p14="http://schemas.microsoft.com/office/powerpoint/2010/main" val="37101554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41</a:t>
            </a:fld>
            <a:endParaRPr lang="en-US" dirty="0"/>
          </a:p>
        </p:txBody>
      </p:sp>
    </p:spTree>
    <p:extLst>
      <p:ext uri="{BB962C8B-B14F-4D97-AF65-F5344CB8AC3E}">
        <p14:creationId xmlns:p14="http://schemas.microsoft.com/office/powerpoint/2010/main" val="40125032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42</a:t>
            </a:fld>
            <a:endParaRPr lang="en-US" dirty="0"/>
          </a:p>
        </p:txBody>
      </p:sp>
    </p:spTree>
    <p:extLst>
      <p:ext uri="{BB962C8B-B14F-4D97-AF65-F5344CB8AC3E}">
        <p14:creationId xmlns:p14="http://schemas.microsoft.com/office/powerpoint/2010/main" val="2247512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6</a:t>
            </a:fld>
            <a:endParaRPr lang="en-US" dirty="0"/>
          </a:p>
        </p:txBody>
      </p:sp>
    </p:spTree>
    <p:extLst>
      <p:ext uri="{BB962C8B-B14F-4D97-AF65-F5344CB8AC3E}">
        <p14:creationId xmlns:p14="http://schemas.microsoft.com/office/powerpoint/2010/main" val="4208430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7</a:t>
            </a:fld>
            <a:endParaRPr lang="en-US" dirty="0"/>
          </a:p>
        </p:txBody>
      </p:sp>
    </p:spTree>
    <p:extLst>
      <p:ext uri="{BB962C8B-B14F-4D97-AF65-F5344CB8AC3E}">
        <p14:creationId xmlns:p14="http://schemas.microsoft.com/office/powerpoint/2010/main" val="2255127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8</a:t>
            </a:fld>
            <a:endParaRPr lang="en-US" dirty="0"/>
          </a:p>
        </p:txBody>
      </p:sp>
    </p:spTree>
    <p:extLst>
      <p:ext uri="{BB962C8B-B14F-4D97-AF65-F5344CB8AC3E}">
        <p14:creationId xmlns:p14="http://schemas.microsoft.com/office/powerpoint/2010/main" val="2940153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9</a:t>
            </a:fld>
            <a:endParaRPr lang="en-US" dirty="0"/>
          </a:p>
        </p:txBody>
      </p:sp>
    </p:spTree>
    <p:extLst>
      <p:ext uri="{BB962C8B-B14F-4D97-AF65-F5344CB8AC3E}">
        <p14:creationId xmlns:p14="http://schemas.microsoft.com/office/powerpoint/2010/main" val="397234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D79418-37EB-4378-AD22-89DBB000B0DA}" type="slidenum">
              <a:rPr lang="en-US" smtClean="0"/>
              <a:t>10</a:t>
            </a:fld>
            <a:endParaRPr lang="en-US" dirty="0"/>
          </a:p>
        </p:txBody>
      </p:sp>
    </p:spTree>
    <p:extLst>
      <p:ext uri="{BB962C8B-B14F-4D97-AF65-F5344CB8AC3E}">
        <p14:creationId xmlns:p14="http://schemas.microsoft.com/office/powerpoint/2010/main" val="8247127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D826893-9059-400D-A708-615823828BC9}"/>
              </a:ext>
            </a:extLst>
          </p:cNvPr>
          <p:cNvGrpSpPr/>
          <p:nvPr userDrawn="1"/>
        </p:nvGrpSpPr>
        <p:grpSpPr bwMode="ltGray">
          <a:xfrm>
            <a:off x="7232499" y="-159283"/>
            <a:ext cx="4959501" cy="5525761"/>
            <a:chOff x="7232499" y="-159283"/>
            <a:chExt cx="4959501" cy="5525761"/>
          </a:xfrm>
          <a:solidFill>
            <a:srgbClr val="76280B">
              <a:alpha val="60000"/>
            </a:srgbClr>
          </a:solidFill>
        </p:grpSpPr>
        <p:pic>
          <p:nvPicPr>
            <p:cNvPr id="10" name="Graphic 9" descr="Single gear">
              <a:extLst>
                <a:ext uri="{FF2B5EF4-FFF2-40B4-BE49-F238E27FC236}">
                  <a16:creationId xmlns:a16="http://schemas.microsoft.com/office/drawing/2014/main" id="{4BD7AE3B-6321-488C-8378-B441F7AC62C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11" name="Graphic 10" descr="Single gear">
              <a:extLst>
                <a:ext uri="{FF2B5EF4-FFF2-40B4-BE49-F238E27FC236}">
                  <a16:creationId xmlns:a16="http://schemas.microsoft.com/office/drawing/2014/main" id="{52566813-48BF-44A8-9FBD-C9035FDE14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14" name="Graphic 13" descr="Single gear">
              <a:extLst>
                <a:ext uri="{FF2B5EF4-FFF2-40B4-BE49-F238E27FC236}">
                  <a16:creationId xmlns:a16="http://schemas.microsoft.com/office/drawing/2014/main" id="{C9098912-FEFB-4951-B070-7ED0F1D455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486478"/>
              <a:ext cx="2880000" cy="2880000"/>
            </a:xfrm>
            <a:prstGeom prst="rect">
              <a:avLst/>
            </a:prstGeom>
          </p:spPr>
        </p:pic>
        <p:pic>
          <p:nvPicPr>
            <p:cNvPr id="15" name="Graphic 14" descr="Single gear">
              <a:extLst>
                <a:ext uri="{FF2B5EF4-FFF2-40B4-BE49-F238E27FC236}">
                  <a16:creationId xmlns:a16="http://schemas.microsoft.com/office/drawing/2014/main" id="{7187CCFC-946C-4708-98C2-CC97857A516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sp>
        <p:nvSpPr>
          <p:cNvPr id="9" name="Rectangle 8"/>
          <p:cNvSpPr/>
          <p:nvPr/>
        </p:nvSpPr>
        <p:spPr bwMode="ltGray">
          <a:xfrm>
            <a:off x="1704975" y="2598834"/>
            <a:ext cx="8782050" cy="1660332"/>
          </a:xfrm>
          <a:prstGeom prst="rect">
            <a:avLst/>
          </a:prstGeom>
          <a:solidFill>
            <a:schemeClr val="bg1">
              <a:lumMod val="85000"/>
              <a:lumOff val="1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828293" y="2742465"/>
            <a:ext cx="8494463" cy="1373070"/>
          </a:xfrm>
        </p:spPr>
        <p:txBody>
          <a:bodyPr anchor="b">
            <a:noAutofit/>
          </a:bodyPr>
          <a:lstStyle>
            <a:lvl1pPr algn="ctr">
              <a:defRPr sz="5400"/>
            </a:lvl1pPr>
          </a:lstStyle>
          <a:p>
            <a:r>
              <a:rPr lang="en-US" noProof="0" smtClean="0"/>
              <a:t>Click to edit Master title style</a:t>
            </a:r>
            <a:endParaRPr lang="en-US" noProof="0"/>
          </a:p>
        </p:txBody>
      </p:sp>
      <p:sp>
        <p:nvSpPr>
          <p:cNvPr id="3" name="Subtitle 2"/>
          <p:cNvSpPr>
            <a:spLocks noGrp="1"/>
          </p:cNvSpPr>
          <p:nvPr>
            <p:ph type="subTitle" idx="1"/>
          </p:nvPr>
        </p:nvSpPr>
        <p:spPr>
          <a:xfrm>
            <a:off x="1828799" y="4394039"/>
            <a:ext cx="8493957" cy="1117687"/>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p:cNvSpPr>
            <a:spLocks noGrp="1"/>
          </p:cNvSpPr>
          <p:nvPr>
            <p:ph type="dt" sz="half" idx="10"/>
          </p:nvPr>
        </p:nvSpPr>
        <p:spPr>
          <a:xfrm>
            <a:off x="8112956" y="5936187"/>
            <a:ext cx="2743200" cy="365125"/>
          </a:xfrm>
        </p:spPr>
        <p:txBody>
          <a:bodyPr/>
          <a:lstStyle/>
          <a:p>
            <a:fld id="{616D6166-2B42-4F11-BAA6-8ABAE1BE810C}" type="datetimeFigureOut">
              <a:rPr lang="en-US" noProof="0" smtClean="0"/>
              <a:t>7/20/2023</a:t>
            </a:fld>
            <a:endParaRPr lang="en-US" noProof="0" dirty="0"/>
          </a:p>
        </p:txBody>
      </p:sp>
      <p:sp>
        <p:nvSpPr>
          <p:cNvPr id="5" name="Footer Placeholder 4"/>
          <p:cNvSpPr>
            <a:spLocks noGrp="1"/>
          </p:cNvSpPr>
          <p:nvPr>
            <p:ph type="ftr" sz="quarter" idx="11"/>
          </p:nvPr>
        </p:nvSpPr>
        <p:spPr>
          <a:xfrm>
            <a:off x="1242296" y="5936188"/>
            <a:ext cx="6870660" cy="365125"/>
          </a:xfrm>
        </p:spPr>
        <p:txBody>
          <a:bodyPr/>
          <a:lstStyle/>
          <a:p>
            <a:r>
              <a:rPr lang="en-US" noProof="0" dirty="0"/>
              <a:t>Add a footer</a:t>
            </a:r>
          </a:p>
        </p:txBody>
      </p:sp>
      <p:sp>
        <p:nvSpPr>
          <p:cNvPr id="12" name="Rectangle 11">
            <a:extLst>
              <a:ext uri="{FF2B5EF4-FFF2-40B4-BE49-F238E27FC236}">
                <a16:creationId xmlns:a16="http://schemas.microsoft.com/office/drawing/2014/main" id="{10A59AF3-34E3-4F2D-B219-533C8164A410}"/>
              </a:ext>
            </a:extLst>
          </p:cNvPr>
          <p:cNvSpPr/>
          <p:nvPr userDrawn="1"/>
        </p:nvSpPr>
        <p:spPr>
          <a:xfrm>
            <a:off x="0" y="2590078"/>
            <a:ext cx="1602997" cy="1660332"/>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B98DDA9-3997-4600-985C-44C2CABD0BA3}"/>
              </a:ext>
            </a:extLst>
          </p:cNvPr>
          <p:cNvSpPr/>
          <p:nvPr userDrawn="1"/>
        </p:nvSpPr>
        <p:spPr>
          <a:xfrm>
            <a:off x="10606797" y="2590077"/>
            <a:ext cx="1602997" cy="1660331"/>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10803518" y="2750779"/>
            <a:ext cx="1171888" cy="1356442"/>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88896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C2D2AED-B2EF-46D8-BC7C-81AE25C80786}"/>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8" name="Graphic 7" descr="Single gear">
              <a:extLst>
                <a:ext uri="{FF2B5EF4-FFF2-40B4-BE49-F238E27FC236}">
                  <a16:creationId xmlns:a16="http://schemas.microsoft.com/office/drawing/2014/main" id="{2F9289FC-9317-4EC5-8064-00D34185019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9" name="Graphic 8" descr="Single gear">
              <a:extLst>
                <a:ext uri="{FF2B5EF4-FFF2-40B4-BE49-F238E27FC236}">
                  <a16:creationId xmlns:a16="http://schemas.microsoft.com/office/drawing/2014/main" id="{09784D29-4AB9-4581-A176-2BC2AD58F8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10" name="Graphic 9" descr="Single gear">
              <a:extLst>
                <a:ext uri="{FF2B5EF4-FFF2-40B4-BE49-F238E27FC236}">
                  <a16:creationId xmlns:a16="http://schemas.microsoft.com/office/drawing/2014/main" id="{25EF2775-3EFB-4A64-8FAF-4D8B56AE07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184726"/>
              <a:ext cx="2880000" cy="2880000"/>
            </a:xfrm>
            <a:prstGeom prst="rect">
              <a:avLst/>
            </a:prstGeom>
          </p:spPr>
        </p:pic>
        <p:pic>
          <p:nvPicPr>
            <p:cNvPr id="11" name="Graphic 10" descr="Single gear">
              <a:extLst>
                <a:ext uri="{FF2B5EF4-FFF2-40B4-BE49-F238E27FC236}">
                  <a16:creationId xmlns:a16="http://schemas.microsoft.com/office/drawing/2014/main" id="{A34C11DA-4074-454D-800C-0FC5FBF1CD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5" name="Picture 4"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16D6166-2B42-4F11-BAA6-8ABAE1BE810C}" type="datetimeFigureOut">
              <a:rPr lang="en-US" noProof="0" smtClean="0"/>
              <a:t>7/20/2023</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p:txBody>
      </p:sp>
      <p:sp>
        <p:nvSpPr>
          <p:cNvPr id="4" name="Slide Number Placeholder 3"/>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73540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aphic 17" descr="Single gear">
              <a:extLst>
                <a:ext uri="{FF2B5EF4-FFF2-40B4-BE49-F238E27FC236}">
                  <a16:creationId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19" name="Graphic 18" descr="Single gear">
              <a:extLst>
                <a:ext uri="{FF2B5EF4-FFF2-40B4-BE49-F238E27FC236}">
                  <a16:creationId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20" name="Graphic 19" descr="Single gear">
              <a:extLst>
                <a:ext uri="{FF2B5EF4-FFF2-40B4-BE49-F238E27FC236}">
                  <a16:creationId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184726"/>
              <a:ext cx="2880000" cy="2880000"/>
            </a:xfrm>
            <a:prstGeom prst="rect">
              <a:avLst/>
            </a:prstGeom>
          </p:spPr>
        </p:pic>
        <p:pic>
          <p:nvPicPr>
            <p:cNvPr id="21" name="Graphic 20" descr="Single gear">
              <a:extLst>
                <a:ext uri="{FF2B5EF4-FFF2-40B4-BE49-F238E27FC236}">
                  <a16:creationId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32921" y="753227"/>
            <a:ext cx="9613859" cy="1080940"/>
          </a:xfrm>
        </p:spPr>
        <p:txBody>
          <a:bodyPr anchor="ctr">
            <a:normAutofit/>
          </a:bodyPr>
          <a:lstStyle>
            <a:lvl1pPr>
              <a:defRPr sz="3600"/>
            </a:lvl1pPr>
          </a:lstStyle>
          <a:p>
            <a:r>
              <a:rPr lang="en-US" noProof="0" smtClean="0"/>
              <a:t>Click to edit Master title style</a:t>
            </a:r>
            <a:endParaRPr lang="en-US" noProof="0"/>
          </a:p>
        </p:txBody>
      </p:sp>
      <p:sp>
        <p:nvSpPr>
          <p:cNvPr id="3" name="Content Placeholder 2"/>
          <p:cNvSpPr>
            <a:spLocks noGrp="1"/>
          </p:cNvSpPr>
          <p:nvPr>
            <p:ph idx="1"/>
          </p:nvPr>
        </p:nvSpPr>
        <p:spPr>
          <a:xfrm>
            <a:off x="6438446" y="2336873"/>
            <a:ext cx="5608336" cy="3599313"/>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24329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5" name="Date Placeholder 4"/>
          <p:cNvSpPr>
            <a:spLocks noGrp="1"/>
          </p:cNvSpPr>
          <p:nvPr>
            <p:ph type="dt" sz="half" idx="10"/>
          </p:nvPr>
        </p:nvSpPr>
        <p:spPr>
          <a:xfrm>
            <a:off x="9303581" y="5936187"/>
            <a:ext cx="2743200" cy="365125"/>
          </a:xfrm>
        </p:spPr>
        <p:txBody>
          <a:bodyPr/>
          <a:lstStyle/>
          <a:p>
            <a:fld id="{616D6166-2B42-4F11-BAA6-8ABAE1BE810C}" type="datetimeFigureOut">
              <a:rPr lang="en-US" noProof="0" smtClean="0"/>
              <a:t>7/20/2023</a:t>
            </a:fld>
            <a:endParaRPr lang="en-US" noProof="0" dirty="0"/>
          </a:p>
        </p:txBody>
      </p:sp>
      <p:sp>
        <p:nvSpPr>
          <p:cNvPr id="6" name="Footer Placeholder 5"/>
          <p:cNvSpPr>
            <a:spLocks noGrp="1"/>
          </p:cNvSpPr>
          <p:nvPr>
            <p:ph type="ftr" sz="quarter" idx="11"/>
          </p:nvPr>
        </p:nvSpPr>
        <p:spPr>
          <a:xfrm>
            <a:off x="2432921"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40074" y="753227"/>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2070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aphic 17" descr="Single gear">
              <a:extLst>
                <a:ext uri="{FF2B5EF4-FFF2-40B4-BE49-F238E27FC236}">
                  <a16:creationId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19" name="Graphic 18" descr="Single gear">
              <a:extLst>
                <a:ext uri="{FF2B5EF4-FFF2-40B4-BE49-F238E27FC236}">
                  <a16:creationId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20" name="Graphic 19" descr="Single gear">
              <a:extLst>
                <a:ext uri="{FF2B5EF4-FFF2-40B4-BE49-F238E27FC236}">
                  <a16:creationId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184726"/>
              <a:ext cx="2880000" cy="2880000"/>
            </a:xfrm>
            <a:prstGeom prst="rect">
              <a:avLst/>
            </a:prstGeom>
          </p:spPr>
        </p:pic>
        <p:pic>
          <p:nvPicPr>
            <p:cNvPr id="21" name="Graphic 20" descr="Single gear">
              <a:extLst>
                <a:ext uri="{FF2B5EF4-FFF2-40B4-BE49-F238E27FC236}">
                  <a16:creationId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32921" y="753227"/>
            <a:ext cx="9613859" cy="1080940"/>
          </a:xfrm>
        </p:spPr>
        <p:txBody>
          <a:bodyPr anchor="ctr">
            <a:normAutofit/>
          </a:bodyPr>
          <a:lstStyle>
            <a:lvl1pPr>
              <a:defRPr sz="3600"/>
            </a:lvl1pPr>
          </a:lstStyle>
          <a:p>
            <a:r>
              <a:rPr lang="en-US" noProof="0" smtClean="0"/>
              <a:t>Click to edit Master title style</a:t>
            </a:r>
            <a:endParaRPr lang="en-US" noProof="0"/>
          </a:p>
        </p:txBody>
      </p:sp>
      <p:sp>
        <p:nvSpPr>
          <p:cNvPr id="4" name="Text Placeholder 3"/>
          <p:cNvSpPr>
            <a:spLocks noGrp="1"/>
          </p:cNvSpPr>
          <p:nvPr>
            <p:ph type="body" sz="half" idx="2"/>
          </p:nvPr>
        </p:nvSpPr>
        <p:spPr>
          <a:xfrm>
            <a:off x="2432922" y="2336872"/>
            <a:ext cx="2620817"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5" name="Date Placeholder 4"/>
          <p:cNvSpPr>
            <a:spLocks noGrp="1"/>
          </p:cNvSpPr>
          <p:nvPr>
            <p:ph type="dt" sz="half" idx="10"/>
          </p:nvPr>
        </p:nvSpPr>
        <p:spPr>
          <a:xfrm>
            <a:off x="9303581" y="5936187"/>
            <a:ext cx="2743200" cy="365125"/>
          </a:xfrm>
        </p:spPr>
        <p:txBody>
          <a:bodyPr/>
          <a:lstStyle/>
          <a:p>
            <a:fld id="{616D6166-2B42-4F11-BAA6-8ABAE1BE810C}" type="datetimeFigureOut">
              <a:rPr lang="en-US" noProof="0" smtClean="0"/>
              <a:t>7/20/2023</a:t>
            </a:fld>
            <a:endParaRPr lang="en-US" noProof="0" dirty="0"/>
          </a:p>
        </p:txBody>
      </p:sp>
      <p:sp>
        <p:nvSpPr>
          <p:cNvPr id="6" name="Footer Placeholder 5"/>
          <p:cNvSpPr>
            <a:spLocks noGrp="1"/>
          </p:cNvSpPr>
          <p:nvPr>
            <p:ph type="ftr" sz="quarter" idx="11"/>
          </p:nvPr>
        </p:nvSpPr>
        <p:spPr>
          <a:xfrm>
            <a:off x="2432921"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40074" y="753227"/>
            <a:ext cx="1154151" cy="1090789"/>
          </a:xfrm>
        </p:spPr>
        <p:txBody>
          <a:bodyPr/>
          <a:lstStyle/>
          <a:p>
            <a:fld id="{9E3FA76C-C565-46B6-8652-D75785E2521F}" type="slidenum">
              <a:rPr lang="en-US" noProof="0" smtClean="0"/>
              <a:t>‹#›</a:t>
            </a:fld>
            <a:endParaRPr lang="en-US" noProof="0" dirty="0"/>
          </a:p>
        </p:txBody>
      </p:sp>
      <p:sp>
        <p:nvSpPr>
          <p:cNvPr id="16" name="Picture Placeholder 2">
            <a:extLst>
              <a:ext uri="{FF2B5EF4-FFF2-40B4-BE49-F238E27FC236}">
                <a16:creationId xmlns:a16="http://schemas.microsoft.com/office/drawing/2014/main" id="{5E59F855-D2A7-4662-804E-17B59CD1A41D}"/>
              </a:ext>
            </a:extLst>
          </p:cNvPr>
          <p:cNvSpPr>
            <a:spLocks noGrp="1"/>
          </p:cNvSpPr>
          <p:nvPr>
            <p:ph type="pic" idx="1"/>
          </p:nvPr>
        </p:nvSpPr>
        <p:spPr>
          <a:xfrm>
            <a:off x="5213022" y="2327474"/>
            <a:ext cx="6833757" cy="360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smtClean="0"/>
              <a:t>Click icon to add picture</a:t>
            </a:r>
            <a:endParaRPr lang="en-US" noProof="0" dirty="0"/>
          </a:p>
        </p:txBody>
      </p:sp>
    </p:spTree>
    <p:extLst>
      <p:ext uri="{BB962C8B-B14F-4D97-AF65-F5344CB8AC3E}">
        <p14:creationId xmlns:p14="http://schemas.microsoft.com/office/powerpoint/2010/main" val="2275739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1090482"/>
          </a:xfrm>
        </p:spPr>
        <p:txBody>
          <a:bodyPr anchor="ctr" anchorCtr="0">
            <a:normAutofit/>
          </a:bodyPr>
          <a:lstStyle>
            <a:lvl1pPr>
              <a:defRPr sz="2400"/>
            </a:lvl1pPr>
          </a:lstStyle>
          <a:p>
            <a:r>
              <a:rPr lang="en-US" noProof="0" smtClean="0"/>
              <a:t>Click to edit Master title style</a:t>
            </a:r>
            <a:endParaRPr lang="en-US" noProof="0"/>
          </a:p>
        </p:txBody>
      </p:sp>
      <p:sp>
        <p:nvSpPr>
          <p:cNvPr id="5" name="Date Placeholder 4"/>
          <p:cNvSpPr>
            <a:spLocks noGrp="1"/>
          </p:cNvSpPr>
          <p:nvPr>
            <p:ph type="dt" sz="half" idx="10"/>
          </p:nvPr>
        </p:nvSpPr>
        <p:spPr/>
        <p:txBody>
          <a:bodyPr/>
          <a:lstStyle/>
          <a:p>
            <a:fld id="{616D6166-2B42-4F11-BAA6-8ABAE1BE810C}" type="datetimeFigureOut">
              <a:rPr lang="en-US" noProof="0" smtClean="0"/>
              <a:t>7/20/2023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11309"/>
            <a:ext cx="1154151" cy="1090789"/>
          </a:xfrm>
        </p:spPr>
        <p:txBody>
          <a:bodyPr/>
          <a:lstStyle/>
          <a:p>
            <a:fld id="{9E3FA76C-C565-46B6-8652-D75785E2521F}" type="slidenum">
              <a:rPr lang="en-US" noProof="0" smtClean="0"/>
              <a:t>‹#›</a:t>
            </a:fld>
            <a:endParaRPr lang="en-US" noProof="0" dirty="0"/>
          </a:p>
        </p:txBody>
      </p:sp>
      <p:sp>
        <p:nvSpPr>
          <p:cNvPr id="13" name="SmartArt Placeholder 12">
            <a:extLst>
              <a:ext uri="{FF2B5EF4-FFF2-40B4-BE49-F238E27FC236}">
                <a16:creationId xmlns:a16="http://schemas.microsoft.com/office/drawing/2014/main" id="{DBD7FBFD-679C-4A5B-A176-220004B60453}"/>
              </a:ext>
            </a:extLst>
          </p:cNvPr>
          <p:cNvSpPr>
            <a:spLocks noGrp="1"/>
          </p:cNvSpPr>
          <p:nvPr>
            <p:ph type="dgm" sz="quarter" idx="13"/>
          </p:nvPr>
        </p:nvSpPr>
        <p:spPr>
          <a:xfrm>
            <a:off x="680321" y="386862"/>
            <a:ext cx="9614617" cy="3867638"/>
          </a:xfrm>
        </p:spPr>
        <p:txBody>
          <a:bodyPr/>
          <a:lstStyle/>
          <a:p>
            <a:r>
              <a:rPr lang="en-US" noProof="0" dirty="0" smtClean="0"/>
              <a:t>Click icon to add SmartArt graphic</a:t>
            </a:r>
            <a:endParaRPr lang="en-US" noProof="0" dirty="0"/>
          </a:p>
        </p:txBody>
      </p:sp>
    </p:spTree>
    <p:extLst>
      <p:ext uri="{BB962C8B-B14F-4D97-AF65-F5344CB8AC3E}">
        <p14:creationId xmlns:p14="http://schemas.microsoft.com/office/powerpoint/2010/main" val="3525996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2B243BA-55F2-42F1-B294-0EB708FCD888}"/>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46408269-63CF-4017-AC0D-C35B044D307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7A3695B4-ADE3-45A9-8119-67D5F83A8C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6B8F0030-0551-4558-8533-64D2E4838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59607E3E-29E0-44E4-899A-0955FA4D36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AD4251FC-462A-4B83-9F84-2358E52E31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noProof="0" smtClean="0"/>
              <a:t>Click to edit Master title style</a:t>
            </a:r>
            <a:endParaRPr lang="en-US" noProof="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5" name="Date Placeholder 4"/>
          <p:cNvSpPr>
            <a:spLocks noGrp="1"/>
          </p:cNvSpPr>
          <p:nvPr>
            <p:ph type="dt" sz="half" idx="10"/>
          </p:nvPr>
        </p:nvSpPr>
        <p:spPr/>
        <p:txBody>
          <a:bodyPr/>
          <a:lstStyle/>
          <a:p>
            <a:fld id="{616D6166-2B42-4F11-BAA6-8ABAE1BE810C}" type="datetimeFigureOut">
              <a:rPr lang="en-US" noProof="0" smtClean="0"/>
              <a:t>7/20/2023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11615"/>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2514006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7FCAB52-C8F0-4659-9B95-C792632631CE}"/>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9" name="Graphic 18" descr="Single gear">
              <a:extLst>
                <a:ext uri="{FF2B5EF4-FFF2-40B4-BE49-F238E27FC236}">
                  <a16:creationId xmlns:a16="http://schemas.microsoft.com/office/drawing/2014/main" id="{5E98770F-9E46-4F69-9A76-F671813AF5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20" name="Graphic 19" descr="Single gear">
              <a:extLst>
                <a:ext uri="{FF2B5EF4-FFF2-40B4-BE49-F238E27FC236}">
                  <a16:creationId xmlns:a16="http://schemas.microsoft.com/office/drawing/2014/main" id="{F08BF8CF-C3C2-4767-B88B-DE07E6A62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21" name="Graphic 20" descr="Single gear">
              <a:extLst>
                <a:ext uri="{FF2B5EF4-FFF2-40B4-BE49-F238E27FC236}">
                  <a16:creationId xmlns:a16="http://schemas.microsoft.com/office/drawing/2014/main" id="{E63AFEB7-4AAE-448E-8B0B-C2F2287771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184726"/>
              <a:ext cx="2880000" cy="2880000"/>
            </a:xfrm>
            <a:prstGeom prst="rect">
              <a:avLst/>
            </a:prstGeom>
          </p:spPr>
        </p:pic>
        <p:pic>
          <p:nvPicPr>
            <p:cNvPr id="22" name="Graphic 21" descr="Single gear">
              <a:extLst>
                <a:ext uri="{FF2B5EF4-FFF2-40B4-BE49-F238E27FC236}">
                  <a16:creationId xmlns:a16="http://schemas.microsoft.com/office/drawing/2014/main" id="{E279C731-1AAF-453A-94B0-6CC2920395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11" name="Picture 10"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noProof="0" smtClean="0"/>
              <a:t>Click to edit Master title style</a:t>
            </a:r>
            <a:endParaRPr lang="en-US" noProof="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5" name="Date Placeholder 4"/>
          <p:cNvSpPr>
            <a:spLocks noGrp="1"/>
          </p:cNvSpPr>
          <p:nvPr>
            <p:ph type="dt" sz="half" idx="10"/>
          </p:nvPr>
        </p:nvSpPr>
        <p:spPr/>
        <p:txBody>
          <a:bodyPr/>
          <a:lstStyle/>
          <a:p>
            <a:fld id="{616D6166-2B42-4F11-BAA6-8ABAE1BE810C}" type="datetimeFigureOut">
              <a:rPr lang="en-US" noProof="0" smtClean="0"/>
              <a:t>7/20/2023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09925"/>
            <a:ext cx="1154151" cy="1090789"/>
          </a:xfrm>
        </p:spPr>
        <p:txBody>
          <a:bodyPr/>
          <a:lstStyle/>
          <a:p>
            <a:fld id="{9E3FA76C-C565-46B6-8652-D75785E2521F}" type="slidenum">
              <a:rPr lang="en-US" noProof="0" smtClean="0"/>
              <a:t>‹#›</a:t>
            </a:fld>
            <a:endParaRPr lang="en-US" noProof="0"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noProof="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noProof="0" dirty="0">
                <a:solidFill>
                  <a:schemeClr val="tx1"/>
                </a:solidFill>
                <a:effectLst/>
              </a:rPr>
              <a:t>”</a:t>
            </a:r>
          </a:p>
        </p:txBody>
      </p:sp>
    </p:spTree>
    <p:extLst>
      <p:ext uri="{BB962C8B-B14F-4D97-AF65-F5344CB8AC3E}">
        <p14:creationId xmlns:p14="http://schemas.microsoft.com/office/powerpoint/2010/main" val="33313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B2BD5A-C0EC-4AC1-BBF1-851D8321B964}"/>
              </a:ext>
            </a:extLst>
          </p:cNvPr>
          <p:cNvGrpSpPr/>
          <p:nvPr userDrawn="1"/>
        </p:nvGrpSpPr>
        <p:grpSpPr>
          <a:xfrm rot="5400000">
            <a:off x="188826" y="1282475"/>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538A56DB-6938-460F-9BB3-A0A34C234B3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E2A1D679-9D00-4DC7-82EC-B6C33270E7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8DFB6E86-77FA-4731-B7FA-5A63254A3E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982D40F0-DDB8-45E0-B9D1-5964842C73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D744A42C-4948-489C-8EB2-12C65C47E9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9" name="Picture 8"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189" y="5928628"/>
            <a:ext cx="10437812" cy="321164"/>
          </a:xfrm>
          <a:prstGeom prst="rect">
            <a:avLst/>
          </a:prstGeom>
        </p:spPr>
      </p:pic>
      <p:sp>
        <p:nvSpPr>
          <p:cNvPr id="11" name="Rectangle 10"/>
          <p:cNvSpPr/>
          <p:nvPr/>
        </p:nvSpPr>
        <p:spPr bwMode="ltGray">
          <a:xfrm>
            <a:off x="1754188"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4931" y="4556102"/>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77332" y="4711615"/>
            <a:ext cx="9613862" cy="588535"/>
          </a:xfrm>
        </p:spPr>
        <p:txBody>
          <a:bodyPr anchor="b"/>
          <a:lstStyle>
            <a:lvl1pPr>
              <a:defRPr sz="3200"/>
            </a:lvl1pPr>
          </a:lstStyle>
          <a:p>
            <a:r>
              <a:rPr lang="en-US" noProof="0" smtClean="0"/>
              <a:t>Click to edit Master title style</a:t>
            </a:r>
            <a:endParaRPr lang="en-US" noProof="0"/>
          </a:p>
        </p:txBody>
      </p:sp>
      <p:sp>
        <p:nvSpPr>
          <p:cNvPr id="4" name="Text Placeholder 3"/>
          <p:cNvSpPr>
            <a:spLocks noGrp="1"/>
          </p:cNvSpPr>
          <p:nvPr>
            <p:ph type="body" sz="half" idx="2"/>
          </p:nvPr>
        </p:nvSpPr>
        <p:spPr>
          <a:xfrm>
            <a:off x="2177333"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5" name="Date Placeholder 4"/>
          <p:cNvSpPr>
            <a:spLocks noGrp="1"/>
          </p:cNvSpPr>
          <p:nvPr>
            <p:ph type="dt" sz="half" idx="10"/>
          </p:nvPr>
        </p:nvSpPr>
        <p:spPr>
          <a:xfrm>
            <a:off x="9047994" y="5936187"/>
            <a:ext cx="2743200" cy="365125"/>
          </a:xfrm>
        </p:spPr>
        <p:txBody>
          <a:bodyPr/>
          <a:lstStyle/>
          <a:p>
            <a:fld id="{616D6166-2B42-4F11-BAA6-8ABAE1BE810C}" type="datetimeFigureOut">
              <a:rPr lang="en-US" noProof="0" smtClean="0"/>
              <a:t>7/20/2023</a:t>
            </a:fld>
            <a:endParaRPr lang="en-US" noProof="0" dirty="0"/>
          </a:p>
        </p:txBody>
      </p:sp>
      <p:sp>
        <p:nvSpPr>
          <p:cNvPr id="6" name="Footer Placeholder 5"/>
          <p:cNvSpPr>
            <a:spLocks noGrp="1"/>
          </p:cNvSpPr>
          <p:nvPr>
            <p:ph type="ftr" sz="quarter" idx="11"/>
          </p:nvPr>
        </p:nvSpPr>
        <p:spPr>
          <a:xfrm>
            <a:off x="2177334"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38697" y="4698039"/>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568936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FC60FB4-27C2-4896-9B64-2DFE33815CE2}"/>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24" name="Graphic 23" descr="Single gear">
              <a:extLst>
                <a:ext uri="{FF2B5EF4-FFF2-40B4-BE49-F238E27FC236}">
                  <a16:creationId xmlns:a16="http://schemas.microsoft.com/office/drawing/2014/main" id="{EE89D477-BED5-4149-965A-0C122D97A01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25" name="Graphic 24" descr="Single gear">
              <a:extLst>
                <a:ext uri="{FF2B5EF4-FFF2-40B4-BE49-F238E27FC236}">
                  <a16:creationId xmlns:a16="http://schemas.microsoft.com/office/drawing/2014/main" id="{5CCE09A4-D09F-43A2-8459-2E9D3E9602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26" name="Graphic 25" descr="Single gear">
              <a:extLst>
                <a:ext uri="{FF2B5EF4-FFF2-40B4-BE49-F238E27FC236}">
                  <a16:creationId xmlns:a16="http://schemas.microsoft.com/office/drawing/2014/main" id="{9A46A1B3-2A0B-4FFE-AE15-A11187E434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184726"/>
              <a:ext cx="2880000" cy="2880000"/>
            </a:xfrm>
            <a:prstGeom prst="rect">
              <a:avLst/>
            </a:prstGeom>
          </p:spPr>
        </p:pic>
        <p:pic>
          <p:nvPicPr>
            <p:cNvPr id="27" name="Graphic 26" descr="Single gear">
              <a:extLst>
                <a:ext uri="{FF2B5EF4-FFF2-40B4-BE49-F238E27FC236}">
                  <a16:creationId xmlns:a16="http://schemas.microsoft.com/office/drawing/2014/main" id="{D4F4A02A-94BC-4984-A372-3B77FC854C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13" name="Picture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noProof="0" smtClean="0"/>
              <a:t>Click to edit Master title style</a:t>
            </a:r>
            <a:endParaRPr lang="en-US" noProof="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3" name="Date Placeholder 2"/>
          <p:cNvSpPr>
            <a:spLocks noGrp="1"/>
          </p:cNvSpPr>
          <p:nvPr>
            <p:ph type="dt" sz="half" idx="10"/>
          </p:nvPr>
        </p:nvSpPr>
        <p:spPr/>
        <p:txBody>
          <a:bodyPr/>
          <a:lstStyle/>
          <a:p>
            <a:fld id="{616D6166-2B42-4F11-BAA6-8ABAE1BE810C}" type="datetimeFigureOut">
              <a:rPr lang="en-US" noProof="0" smtClean="0"/>
              <a:t>7/20/2023</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52837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1F89FDF-9788-47AD-B230-0314E7C8D087}"/>
              </a:ext>
            </a:extLst>
          </p:cNvPr>
          <p:cNvGrpSpPr/>
          <p:nvPr userDrawn="1"/>
        </p:nvGrpSpPr>
        <p:grpSpPr>
          <a:xfrm rot="10800000">
            <a:off x="99308" y="75467"/>
            <a:ext cx="5378800" cy="5588856"/>
            <a:chOff x="-424090" y="303112"/>
            <a:chExt cx="5378800" cy="5588856"/>
          </a:xfrm>
          <a:solidFill>
            <a:srgbClr val="F6BF73">
              <a:alpha val="30196"/>
            </a:srgbClr>
          </a:solidFill>
        </p:grpSpPr>
        <p:pic>
          <p:nvPicPr>
            <p:cNvPr id="19" name="Graphic 18" descr="Single gear">
              <a:extLst>
                <a:ext uri="{FF2B5EF4-FFF2-40B4-BE49-F238E27FC236}">
                  <a16:creationId xmlns:a16="http://schemas.microsoft.com/office/drawing/2014/main" id="{9CD6B783-A97E-437E-B4E2-F7D761F0A2E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20" name="Graphic 19" descr="Single gear">
              <a:extLst>
                <a:ext uri="{FF2B5EF4-FFF2-40B4-BE49-F238E27FC236}">
                  <a16:creationId xmlns:a16="http://schemas.microsoft.com/office/drawing/2014/main" id="{4699BB72-0480-4165-8D15-316CEED8CE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21" name="Graphic 20" descr="Single gear">
              <a:extLst>
                <a:ext uri="{FF2B5EF4-FFF2-40B4-BE49-F238E27FC236}">
                  <a16:creationId xmlns:a16="http://schemas.microsoft.com/office/drawing/2014/main" id="{685C07D9-1911-4085-8555-C992A61B10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22" name="Graphic 21" descr="Single gear">
              <a:extLst>
                <a:ext uri="{FF2B5EF4-FFF2-40B4-BE49-F238E27FC236}">
                  <a16:creationId xmlns:a16="http://schemas.microsoft.com/office/drawing/2014/main" id="{D621B3C3-2371-4ED0-BC1D-87AABF852B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23" name="Graphic 22" descr="Single gear">
              <a:extLst>
                <a:ext uri="{FF2B5EF4-FFF2-40B4-BE49-F238E27FC236}">
                  <a16:creationId xmlns:a16="http://schemas.microsoft.com/office/drawing/2014/main" id="{D7D15287-50FE-4441-BA06-D454D73F7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13" name="Picture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76" y="1970240"/>
            <a:ext cx="10437812" cy="321164"/>
          </a:xfrm>
          <a:prstGeom prst="rect">
            <a:avLst/>
          </a:prstGeom>
        </p:spPr>
      </p:pic>
      <p:pic>
        <p:nvPicPr>
          <p:cNvPr id="14" name="Picture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 name="Date Placeholder 2"/>
          <p:cNvSpPr>
            <a:spLocks noGrp="1"/>
          </p:cNvSpPr>
          <p:nvPr>
            <p:ph type="dt" sz="half" idx="10"/>
          </p:nvPr>
        </p:nvSpPr>
        <p:spPr>
          <a:xfrm>
            <a:off x="8989256" y="5936187"/>
            <a:ext cx="2743200" cy="365125"/>
          </a:xfrm>
        </p:spPr>
        <p:txBody>
          <a:bodyPr/>
          <a:lstStyle/>
          <a:p>
            <a:fld id="{616D6166-2B42-4F11-BAA6-8ABAE1BE810C}" type="datetimeFigureOut">
              <a:rPr lang="en-US" noProof="0" smtClean="0"/>
              <a:t>7/20/2023</a:t>
            </a:fld>
            <a:endParaRPr lang="en-US" noProof="0" dirty="0"/>
          </a:p>
        </p:txBody>
      </p:sp>
      <p:sp>
        <p:nvSpPr>
          <p:cNvPr id="4" name="Footer Placeholder 3"/>
          <p:cNvSpPr>
            <a:spLocks noGrp="1"/>
          </p:cNvSpPr>
          <p:nvPr>
            <p:ph type="ftr" sz="quarter" idx="11"/>
          </p:nvPr>
        </p:nvSpPr>
        <p:spPr>
          <a:xfrm>
            <a:off x="2118596" y="5936188"/>
            <a:ext cx="6870660" cy="365125"/>
          </a:xfrm>
        </p:spPr>
        <p:txBody>
          <a:bodyPr/>
          <a:lstStyle/>
          <a:p>
            <a:r>
              <a:rPr lang="en-US" noProof="0" dirty="0"/>
              <a:t>Add a footer</a:t>
            </a:r>
          </a:p>
        </p:txBody>
      </p:sp>
      <p:sp>
        <p:nvSpPr>
          <p:cNvPr id="5" name="Slide Number Placeholder 4"/>
          <p:cNvSpPr>
            <a:spLocks noGrp="1"/>
          </p:cNvSpPr>
          <p:nvPr>
            <p:ph type="sldNum" sz="quarter" idx="12"/>
          </p:nvPr>
        </p:nvSpPr>
        <p:spPr>
          <a:xfrm>
            <a:off x="140493" y="748304"/>
            <a:ext cx="1154151" cy="1090789"/>
          </a:xfrm>
        </p:spPr>
        <p:txBody>
          <a:bodyPr/>
          <a:lstStyle/>
          <a:p>
            <a:fld id="{9E3FA76C-C565-46B6-8652-D75785E2521F}" type="slidenum">
              <a:rPr lang="en-US" noProof="0" smtClean="0"/>
              <a:t>‹#›</a:t>
            </a:fld>
            <a:endParaRPr lang="en-US" noProof="0" dirty="0"/>
          </a:p>
        </p:txBody>
      </p:sp>
      <p:cxnSp>
        <p:nvCxnSpPr>
          <p:cNvPr id="33" name="Straight Connector 32">
            <a:extLst>
              <a:ext uri="{FF2B5EF4-FFF2-40B4-BE49-F238E27FC236}">
                <a16:creationId xmlns:a16="http://schemas.microsoft.com/office/drawing/2014/main" id="{2664D24B-EA78-4E18-9226-569365267E5E}"/>
              </a:ext>
            </a:extLst>
          </p:cNvPr>
          <p:cNvCxnSpPr/>
          <p:nvPr userDrawn="1"/>
        </p:nvCxnSpPr>
        <p:spPr>
          <a:xfrm>
            <a:off x="85711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5BE17E03-04A7-46ED-8623-88DFFD7E30B0}"/>
              </a:ext>
            </a:extLst>
          </p:cNvPr>
          <p:cNvSpPr txBox="1">
            <a:spLocks/>
          </p:cNvSpPr>
          <p:nvPr userDrawn="1"/>
        </p:nvSpPr>
        <p:spPr>
          <a:xfrm>
            <a:off x="2106131" y="790252"/>
            <a:ext cx="3060802"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endParaRPr lang="en-US" sz="2400" noProof="0" dirty="0"/>
          </a:p>
        </p:txBody>
      </p:sp>
      <p:cxnSp>
        <p:nvCxnSpPr>
          <p:cNvPr id="38" name="Straight Connector 37">
            <a:extLst>
              <a:ext uri="{FF2B5EF4-FFF2-40B4-BE49-F238E27FC236}">
                <a16:creationId xmlns:a16="http://schemas.microsoft.com/office/drawing/2014/main" id="{A3840076-AFCB-4C84-8E23-85DAD3CBEF3E}"/>
              </a:ext>
            </a:extLst>
          </p:cNvPr>
          <p:cNvCxnSpPr/>
          <p:nvPr userDrawn="1"/>
        </p:nvCxnSpPr>
        <p:spPr>
          <a:xfrm>
            <a:off x="52945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Title 50">
            <a:extLst>
              <a:ext uri="{FF2B5EF4-FFF2-40B4-BE49-F238E27FC236}">
                <a16:creationId xmlns:a16="http://schemas.microsoft.com/office/drawing/2014/main" id="{BBA20603-8433-4B38-976F-F18CF78D6BF9}"/>
              </a:ext>
            </a:extLst>
          </p:cNvPr>
          <p:cNvSpPr>
            <a:spLocks noGrp="1"/>
          </p:cNvSpPr>
          <p:nvPr>
            <p:ph type="title"/>
          </p:nvPr>
        </p:nvSpPr>
        <p:spPr>
          <a:xfrm>
            <a:off x="2106132" y="735087"/>
            <a:ext cx="3060802" cy="1080938"/>
          </a:xfrm>
        </p:spPr>
        <p:txBody>
          <a:bodyPr anchor="ctr" anchorCtr="0"/>
          <a:lstStyle>
            <a:lvl1pPr algn="ctr">
              <a:defRPr/>
            </a:lvl1pPr>
          </a:lstStyle>
          <a:p>
            <a:r>
              <a:rPr lang="en-US" noProof="0" smtClean="0"/>
              <a:t>Click to edit Master title style</a:t>
            </a:r>
            <a:endParaRPr lang="en-US" noProof="0"/>
          </a:p>
        </p:txBody>
      </p:sp>
      <p:sp>
        <p:nvSpPr>
          <p:cNvPr id="53" name="Text Placeholder 52">
            <a:extLst>
              <a:ext uri="{FF2B5EF4-FFF2-40B4-BE49-F238E27FC236}">
                <a16:creationId xmlns:a16="http://schemas.microsoft.com/office/drawing/2014/main" id="{EF340F6C-3335-49B0-AE89-7103CA6A7F5E}"/>
              </a:ext>
            </a:extLst>
          </p:cNvPr>
          <p:cNvSpPr>
            <a:spLocks noGrp="1"/>
          </p:cNvSpPr>
          <p:nvPr>
            <p:ph type="body" sz="quarter" idx="18"/>
          </p:nvPr>
        </p:nvSpPr>
        <p:spPr>
          <a:xfrm>
            <a:off x="5384611" y="735013"/>
            <a:ext cx="3060700" cy="1081087"/>
          </a:xfrm>
        </p:spPr>
        <p:txBody>
          <a:bodyPr anchor="ctr" anchorCtr="0">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noProof="0" smtClean="0"/>
              <a:t>Edit Master text styles</a:t>
            </a:r>
          </a:p>
        </p:txBody>
      </p:sp>
      <p:sp>
        <p:nvSpPr>
          <p:cNvPr id="55" name="Text Placeholder 54">
            <a:extLst>
              <a:ext uri="{FF2B5EF4-FFF2-40B4-BE49-F238E27FC236}">
                <a16:creationId xmlns:a16="http://schemas.microsoft.com/office/drawing/2014/main" id="{1F0AD31D-2FFB-40A9-96C2-F4EE3869BC54}"/>
              </a:ext>
            </a:extLst>
          </p:cNvPr>
          <p:cNvSpPr>
            <a:spLocks noGrp="1"/>
          </p:cNvSpPr>
          <p:nvPr>
            <p:ph type="body" sz="quarter" idx="19"/>
          </p:nvPr>
        </p:nvSpPr>
        <p:spPr>
          <a:xfrm>
            <a:off x="8662988" y="746125"/>
            <a:ext cx="3070225" cy="1058862"/>
          </a:xfrm>
        </p:spPr>
        <p:txBody>
          <a:bodyPr anchor="ctr" anchorCtr="0">
            <a:noAutofit/>
          </a:bodyPr>
          <a:lstStyle>
            <a:lvl1pPr marL="0" indent="0" algn="ctr">
              <a:buNone/>
              <a:defRPr sz="3600">
                <a:latin typeface="+mj-lt"/>
              </a:defRPr>
            </a:lvl1pPr>
            <a:lvl2pPr algn="ctr">
              <a:defRPr sz="3600">
                <a:latin typeface="+mj-lt"/>
              </a:defRPr>
            </a:lvl2pPr>
            <a:lvl3pPr algn="ctr">
              <a:defRPr sz="3600">
                <a:latin typeface="+mj-lt"/>
              </a:defRPr>
            </a:lvl3pPr>
            <a:lvl4pPr algn="ctr">
              <a:defRPr sz="3600">
                <a:latin typeface="+mj-lt"/>
              </a:defRPr>
            </a:lvl4pPr>
            <a:lvl5pPr algn="ctr">
              <a:defRPr sz="3600">
                <a:latin typeface="+mj-lt"/>
              </a:defRPr>
            </a:lvl5pPr>
          </a:lstStyle>
          <a:p>
            <a:pPr lvl="0"/>
            <a:r>
              <a:rPr lang="en-US" noProof="0" smtClean="0"/>
              <a:t>Edit Master text styles</a:t>
            </a:r>
          </a:p>
        </p:txBody>
      </p:sp>
      <p:sp>
        <p:nvSpPr>
          <p:cNvPr id="57" name="Content Placeholder 56">
            <a:extLst>
              <a:ext uri="{FF2B5EF4-FFF2-40B4-BE49-F238E27FC236}">
                <a16:creationId xmlns:a16="http://schemas.microsoft.com/office/drawing/2014/main" id="{52B689E9-5B4C-4CC0-AAA4-847EB66C3302}"/>
              </a:ext>
            </a:extLst>
          </p:cNvPr>
          <p:cNvSpPr>
            <a:spLocks noGrp="1"/>
          </p:cNvSpPr>
          <p:nvPr>
            <p:ph sz="quarter" idx="20"/>
          </p:nvPr>
        </p:nvSpPr>
        <p:spPr>
          <a:xfrm>
            <a:off x="2106131" y="2116138"/>
            <a:ext cx="3060802" cy="3713162"/>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8" name="Content Placeholder 56">
            <a:extLst>
              <a:ext uri="{FF2B5EF4-FFF2-40B4-BE49-F238E27FC236}">
                <a16:creationId xmlns:a16="http://schemas.microsoft.com/office/drawing/2014/main" id="{1D5202CC-08D0-4157-9CB3-AA1EF4A2C855}"/>
              </a:ext>
            </a:extLst>
          </p:cNvPr>
          <p:cNvSpPr>
            <a:spLocks noGrp="1"/>
          </p:cNvSpPr>
          <p:nvPr>
            <p:ph sz="quarter" idx="21"/>
          </p:nvPr>
        </p:nvSpPr>
        <p:spPr>
          <a:xfrm>
            <a:off x="5384611" y="2103211"/>
            <a:ext cx="3060802" cy="3713162"/>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9" name="Content Placeholder 56">
            <a:extLst>
              <a:ext uri="{FF2B5EF4-FFF2-40B4-BE49-F238E27FC236}">
                <a16:creationId xmlns:a16="http://schemas.microsoft.com/office/drawing/2014/main" id="{7BE8E782-50B7-4C4E-BEA5-DDA27E0F6817}"/>
              </a:ext>
            </a:extLst>
          </p:cNvPr>
          <p:cNvSpPr>
            <a:spLocks noGrp="1"/>
          </p:cNvSpPr>
          <p:nvPr>
            <p:ph sz="quarter" idx="22"/>
          </p:nvPr>
        </p:nvSpPr>
        <p:spPr>
          <a:xfrm>
            <a:off x="8659892" y="2097613"/>
            <a:ext cx="3060802" cy="3713162"/>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725301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 Column">
    <p:bg bwMode="blackWhite">
      <p:bgRef idx="1003">
        <a:schemeClr val="bg2"/>
      </p:bgRef>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C074DF2-6D4F-4B58-A82E-6322DB69A6CC}"/>
              </a:ext>
            </a:extLst>
          </p:cNvPr>
          <p:cNvGrpSpPr/>
          <p:nvPr userDrawn="1"/>
        </p:nvGrpSpPr>
        <p:grpSpPr bwMode="ltGray">
          <a:xfrm>
            <a:off x="7232499" y="-159283"/>
            <a:ext cx="4959501" cy="5242297"/>
            <a:chOff x="7232499" y="-159283"/>
            <a:chExt cx="4959501" cy="5242297"/>
          </a:xfrm>
          <a:solidFill>
            <a:srgbClr val="76280B">
              <a:alpha val="60000"/>
            </a:srgbClr>
          </a:solidFill>
        </p:grpSpPr>
        <p:pic>
          <p:nvPicPr>
            <p:cNvPr id="29" name="Graphic 28" descr="Single gear">
              <a:extLst>
                <a:ext uri="{FF2B5EF4-FFF2-40B4-BE49-F238E27FC236}">
                  <a16:creationId xmlns:a16="http://schemas.microsoft.com/office/drawing/2014/main" id="{B9A8CB2C-0A50-43EC-A2C7-F536FF84DE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31" name="Graphic 30" descr="Single gear">
              <a:extLst>
                <a:ext uri="{FF2B5EF4-FFF2-40B4-BE49-F238E27FC236}">
                  <a16:creationId xmlns:a16="http://schemas.microsoft.com/office/drawing/2014/main" id="{71F3D36D-2C1A-4D06-A27F-6A64AA1188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32" name="Graphic 31" descr="Single gear">
              <a:extLst>
                <a:ext uri="{FF2B5EF4-FFF2-40B4-BE49-F238E27FC236}">
                  <a16:creationId xmlns:a16="http://schemas.microsoft.com/office/drawing/2014/main" id="{61F0F601-D5AC-45C0-92B6-2376085B0D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203014"/>
              <a:ext cx="2880000" cy="2880000"/>
            </a:xfrm>
            <a:prstGeom prst="rect">
              <a:avLst/>
            </a:prstGeom>
          </p:spPr>
        </p:pic>
        <p:pic>
          <p:nvPicPr>
            <p:cNvPr id="33" name="Graphic 32" descr="Single gear">
              <a:extLst>
                <a:ext uri="{FF2B5EF4-FFF2-40B4-BE49-F238E27FC236}">
                  <a16:creationId xmlns:a16="http://schemas.microsoft.com/office/drawing/2014/main" id="{DE792A6A-B423-4979-BD59-4CD4A74069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15" name="Picture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noProof="0" smtClean="0"/>
              <a:t>Click to edit Master title style</a:t>
            </a:r>
            <a:endParaRPr lang="en-US" noProof="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smtClean="0"/>
              <a:t>Click icon to add picture</a:t>
            </a:r>
            <a:endParaRPr lang="en-US" noProof="0"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smtClean="0"/>
              <a:t>Click icon to add picture</a:t>
            </a:r>
            <a:endParaRPr lang="en-US" noProof="0"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smtClean="0"/>
              <a:t>Click icon to add picture</a:t>
            </a:r>
            <a:endParaRPr lang="en-US" noProof="0"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Edit Master text styles</a:t>
            </a:r>
          </a:p>
        </p:txBody>
      </p:sp>
      <p:sp>
        <p:nvSpPr>
          <p:cNvPr id="3" name="Date Placeholder 2"/>
          <p:cNvSpPr>
            <a:spLocks noGrp="1"/>
          </p:cNvSpPr>
          <p:nvPr>
            <p:ph type="dt" sz="half" idx="10"/>
          </p:nvPr>
        </p:nvSpPr>
        <p:spPr/>
        <p:txBody>
          <a:bodyPr/>
          <a:lstStyle/>
          <a:p>
            <a:fld id="{616D6166-2B42-4F11-BAA6-8ABAE1BE810C}" type="datetimeFigureOut">
              <a:rPr lang="en-US" noProof="0" smtClean="0"/>
              <a:t>7/20/2023</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202556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Multipl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E106B9E-EBA8-4369-8705-FDBBA60DC72E}"/>
              </a:ext>
            </a:extLst>
          </p:cNvPr>
          <p:cNvSpPr>
            <a:spLocks noGrp="1"/>
          </p:cNvSpPr>
          <p:nvPr>
            <p:ph type="body" sz="quarter" idx="13"/>
          </p:nvPr>
        </p:nvSpPr>
        <p:spPr>
          <a:xfrm>
            <a:off x="1860549" y="2101850"/>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grpSp>
        <p:nvGrpSpPr>
          <p:cNvPr id="11" name="Group 10">
            <a:extLst>
              <a:ext uri="{FF2B5EF4-FFF2-40B4-BE49-F238E27FC236}">
                <a16:creationId xmlns:a16="http://schemas.microsoft.com/office/drawing/2014/main" id="{180D0165-A38B-4CE8-AE4D-186DBC04F8D4}"/>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2" name="Graphic 11" descr="Single gear">
              <a:extLst>
                <a:ext uri="{FF2B5EF4-FFF2-40B4-BE49-F238E27FC236}">
                  <a16:creationId xmlns:a16="http://schemas.microsoft.com/office/drawing/2014/main" id="{90C052C9-F1E0-4264-8CAC-31B0B8F76D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13" name="Graphic 12" descr="Single gear">
              <a:extLst>
                <a:ext uri="{FF2B5EF4-FFF2-40B4-BE49-F238E27FC236}">
                  <a16:creationId xmlns:a16="http://schemas.microsoft.com/office/drawing/2014/main" id="{892FFF3D-7B2E-44EB-83BA-5453FEC48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14" name="Graphic 13" descr="Single gear">
              <a:extLst>
                <a:ext uri="{FF2B5EF4-FFF2-40B4-BE49-F238E27FC236}">
                  <a16:creationId xmlns:a16="http://schemas.microsoft.com/office/drawing/2014/main" id="{CC5A9AF4-A787-49A3-83CF-889F9AEE0D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184726"/>
              <a:ext cx="2880000" cy="2880000"/>
            </a:xfrm>
            <a:prstGeom prst="rect">
              <a:avLst/>
            </a:prstGeom>
          </p:spPr>
        </p:pic>
        <p:pic>
          <p:nvPicPr>
            <p:cNvPr id="19" name="Graphic 18" descr="Single gear">
              <a:extLst>
                <a:ext uri="{FF2B5EF4-FFF2-40B4-BE49-F238E27FC236}">
                  <a16:creationId xmlns:a16="http://schemas.microsoft.com/office/drawing/2014/main" id="{B5D192A5-6FE9-49BC-9104-102935BA03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15" name="Picture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4" name="Date Placeholder 3"/>
          <p:cNvSpPr>
            <a:spLocks noGrp="1"/>
          </p:cNvSpPr>
          <p:nvPr>
            <p:ph type="dt" sz="half" idx="10"/>
          </p:nvPr>
        </p:nvSpPr>
        <p:spPr/>
        <p:txBody>
          <a:bodyPr/>
          <a:lstStyle/>
          <a:p>
            <a:fld id="{616D6166-2B42-4F11-BAA6-8ABAE1BE810C}" type="datetimeFigureOut">
              <a:rPr lang="en-US" noProof="0" smtClean="0"/>
              <a:t>7/20/2023</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9E3FA76C-C565-46B6-8652-D75785E2521F}" type="slidenum">
              <a:rPr lang="en-US" noProof="0" smtClean="0"/>
              <a:t>‹#›</a:t>
            </a:fld>
            <a:endParaRPr lang="en-US" noProof="0" dirty="0"/>
          </a:p>
        </p:txBody>
      </p:sp>
      <p:sp>
        <p:nvSpPr>
          <p:cNvPr id="24" name="Text Placeholder 7">
            <a:extLst>
              <a:ext uri="{FF2B5EF4-FFF2-40B4-BE49-F238E27FC236}">
                <a16:creationId xmlns:a16="http://schemas.microsoft.com/office/drawing/2014/main" id="{F099E8F9-E092-4E4C-AB87-FB2B4EC4D0AD}"/>
              </a:ext>
            </a:extLst>
          </p:cNvPr>
          <p:cNvSpPr>
            <a:spLocks noGrp="1"/>
          </p:cNvSpPr>
          <p:nvPr>
            <p:ph type="body" sz="quarter" idx="14"/>
          </p:nvPr>
        </p:nvSpPr>
        <p:spPr>
          <a:xfrm>
            <a:off x="1860549" y="3044624"/>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5" name="Text Placeholder 7">
            <a:extLst>
              <a:ext uri="{FF2B5EF4-FFF2-40B4-BE49-F238E27FC236}">
                <a16:creationId xmlns:a16="http://schemas.microsoft.com/office/drawing/2014/main" id="{782CF4FC-13E5-4A63-BCF2-3AF43B5F15B9}"/>
              </a:ext>
            </a:extLst>
          </p:cNvPr>
          <p:cNvSpPr>
            <a:spLocks noGrp="1"/>
          </p:cNvSpPr>
          <p:nvPr>
            <p:ph type="body" sz="quarter" idx="15"/>
          </p:nvPr>
        </p:nvSpPr>
        <p:spPr>
          <a:xfrm>
            <a:off x="1860549" y="3987398"/>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6" name="Text Placeholder 7">
            <a:extLst>
              <a:ext uri="{FF2B5EF4-FFF2-40B4-BE49-F238E27FC236}">
                <a16:creationId xmlns:a16="http://schemas.microsoft.com/office/drawing/2014/main" id="{8523C4DE-E0C6-4EE1-9145-DA7819174663}"/>
              </a:ext>
            </a:extLst>
          </p:cNvPr>
          <p:cNvSpPr>
            <a:spLocks noGrp="1"/>
          </p:cNvSpPr>
          <p:nvPr>
            <p:ph type="body" sz="quarter" idx="16"/>
          </p:nvPr>
        </p:nvSpPr>
        <p:spPr>
          <a:xfrm>
            <a:off x="1860549" y="4930171"/>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03526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E363D07-B7E9-4C17-BF5B-ADACCCAD7C6C}"/>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2" name="Graphic 11" descr="Single gear">
              <a:extLst>
                <a:ext uri="{FF2B5EF4-FFF2-40B4-BE49-F238E27FC236}">
                  <a16:creationId xmlns:a16="http://schemas.microsoft.com/office/drawing/2014/main" id="{BF7F7D52-1EF2-49FA-AE87-7BE7232893F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3" name="Graphic 12" descr="Single gear">
              <a:extLst>
                <a:ext uri="{FF2B5EF4-FFF2-40B4-BE49-F238E27FC236}">
                  <a16:creationId xmlns:a16="http://schemas.microsoft.com/office/drawing/2014/main" id="{ACC0D449-4064-40FD-A10D-BE7844EB877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4" name="Graphic 13" descr="Single gear">
              <a:extLst>
                <a:ext uri="{FF2B5EF4-FFF2-40B4-BE49-F238E27FC236}">
                  <a16:creationId xmlns:a16="http://schemas.microsoft.com/office/drawing/2014/main" id="{1FE621D1-1FD9-49E2-99C8-0CB37634CD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0EA6856C-35D0-465E-B0CB-B889D4DA0B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A493FB47-F1DA-40B8-A1F4-115CD1F708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7" name="Picture 6"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4" name="Date Placeholder 3"/>
          <p:cNvSpPr>
            <a:spLocks noGrp="1"/>
          </p:cNvSpPr>
          <p:nvPr>
            <p:ph type="dt" sz="half" idx="10"/>
          </p:nvPr>
        </p:nvSpPr>
        <p:spPr/>
        <p:txBody>
          <a:bodyPr/>
          <a:lstStyle/>
          <a:p>
            <a:fld id="{616D6166-2B42-4F11-BAA6-8ABAE1BE810C}" type="datetimeFigureOut">
              <a:rPr lang="en-US" noProof="0" smtClean="0"/>
              <a:t>7/20/2023</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729455" y="2869895"/>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5033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BF5BF6C-5F7D-464E-B42E-D194CF355A7E}"/>
              </a:ext>
            </a:extLst>
          </p:cNvPr>
          <p:cNvGrpSpPr/>
          <p:nvPr userDrawn="1"/>
        </p:nvGrpSpPr>
        <p:grpSpPr bwMode="ltGray">
          <a:xfrm rot="5400000">
            <a:off x="7096454" y="1615369"/>
            <a:ext cx="4959501" cy="5525761"/>
            <a:chOff x="7232499" y="-159283"/>
            <a:chExt cx="4959501" cy="5525761"/>
          </a:xfrm>
          <a:solidFill>
            <a:srgbClr val="76280B">
              <a:alpha val="60000"/>
            </a:srgbClr>
          </a:solidFill>
        </p:grpSpPr>
        <p:pic>
          <p:nvPicPr>
            <p:cNvPr id="13" name="Graphic 12" descr="Single gear">
              <a:extLst>
                <a:ext uri="{FF2B5EF4-FFF2-40B4-BE49-F238E27FC236}">
                  <a16:creationId xmlns:a16="http://schemas.microsoft.com/office/drawing/2014/main" id="{8F045C13-A0AE-4F21-8EE7-47DCE4B458F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14" name="Graphic 13" descr="Single gear">
              <a:extLst>
                <a:ext uri="{FF2B5EF4-FFF2-40B4-BE49-F238E27FC236}">
                  <a16:creationId xmlns:a16="http://schemas.microsoft.com/office/drawing/2014/main" id="{D5197B13-7446-4E28-A62C-4543D7BD63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15" name="Graphic 14" descr="Single gear">
              <a:extLst>
                <a:ext uri="{FF2B5EF4-FFF2-40B4-BE49-F238E27FC236}">
                  <a16:creationId xmlns:a16="http://schemas.microsoft.com/office/drawing/2014/main" id="{4B5B975A-536D-4192-B3DE-875F5E141A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486478"/>
              <a:ext cx="2880000" cy="2880000"/>
            </a:xfrm>
            <a:prstGeom prst="rect">
              <a:avLst/>
            </a:prstGeom>
          </p:spPr>
        </p:pic>
        <p:pic>
          <p:nvPicPr>
            <p:cNvPr id="16" name="Graphic 15" descr="Single gear">
              <a:extLst>
                <a:ext uri="{FF2B5EF4-FFF2-40B4-BE49-F238E27FC236}">
                  <a16:creationId xmlns:a16="http://schemas.microsoft.com/office/drawing/2014/main" id="{5BB09BB4-511A-4714-92A7-D9CA09D1FD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680320" y="2336873"/>
            <a:ext cx="4698358" cy="3599316"/>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5594123" y="2336873"/>
            <a:ext cx="4700058" cy="3599316"/>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616D6166-2B42-4F11-BAA6-8ABAE1BE810C}" type="datetimeFigureOut">
              <a:rPr lang="en-US" noProof="0" smtClean="0"/>
              <a:t>7/20/2023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76272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37646" y="753228"/>
            <a:ext cx="9613861" cy="1080938"/>
          </a:xfrm>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2137645" y="2336873"/>
            <a:ext cx="4698358" cy="3599316"/>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7051448" y="2336873"/>
            <a:ext cx="4700058" cy="3599316"/>
          </a:xfrm>
        </p:spPr>
        <p:txBody>
          <a:bodyPr anchor="ctr" anchorCtr="0"/>
          <a:lstStyle>
            <a:lvl1pPr algn="ctr">
              <a:defRPr/>
            </a:lvl1pPr>
            <a:lvl2pPr algn="ctr">
              <a:defRPr/>
            </a:lvl2pPr>
            <a:lvl3pPr algn="ctr">
              <a:defRPr/>
            </a:lvl3pPr>
            <a:lvl4pPr algn="ctr">
              <a:defRPr/>
            </a:lvl4pPr>
            <a:lvl5pPr algn="ctr">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a:xfrm>
            <a:off x="9008306" y="5936187"/>
            <a:ext cx="2743200" cy="365125"/>
          </a:xfrm>
        </p:spPr>
        <p:txBody>
          <a:bodyPr/>
          <a:lstStyle/>
          <a:p>
            <a:fld id="{616D6166-2B42-4F11-BAA6-8ABAE1BE810C}" type="datetimeFigureOut">
              <a:rPr lang="en-US" noProof="0" smtClean="0"/>
              <a:t>7/20/2023</a:t>
            </a:fld>
            <a:endParaRPr lang="en-US" noProof="0" dirty="0"/>
          </a:p>
        </p:txBody>
      </p:sp>
      <p:sp>
        <p:nvSpPr>
          <p:cNvPr id="6" name="Footer Placeholder 5"/>
          <p:cNvSpPr>
            <a:spLocks noGrp="1"/>
          </p:cNvSpPr>
          <p:nvPr>
            <p:ph type="ftr" sz="quarter" idx="11"/>
          </p:nvPr>
        </p:nvSpPr>
        <p:spPr>
          <a:xfrm>
            <a:off x="2137646"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56705" y="753227"/>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0697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90C5C8C-B074-498F-921D-CC0B5DF8FBD3}"/>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5" name="Graphic 14" descr="Single gear">
              <a:extLst>
                <a:ext uri="{FF2B5EF4-FFF2-40B4-BE49-F238E27FC236}">
                  <a16:creationId xmlns:a16="http://schemas.microsoft.com/office/drawing/2014/main" id="{C270183A-92E0-49A5-B6BC-F1934676372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6" name="Graphic 15" descr="Single gear">
              <a:extLst>
                <a:ext uri="{FF2B5EF4-FFF2-40B4-BE49-F238E27FC236}">
                  <a16:creationId xmlns:a16="http://schemas.microsoft.com/office/drawing/2014/main" id="{6E086889-5472-4B65-A156-D0B8F369C3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7" name="Graphic 16" descr="Single gear">
              <a:extLst>
                <a:ext uri="{FF2B5EF4-FFF2-40B4-BE49-F238E27FC236}">
                  <a16:creationId xmlns:a16="http://schemas.microsoft.com/office/drawing/2014/main" id="{4BCBF44F-62C7-4F40-99DF-85C459F43E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8" name="Graphic 17" descr="Single gear">
              <a:extLst>
                <a:ext uri="{FF2B5EF4-FFF2-40B4-BE49-F238E27FC236}">
                  <a16:creationId xmlns:a16="http://schemas.microsoft.com/office/drawing/2014/main" id="{ABF64D53-5ED0-4A1D-A7EA-94CDB0D37E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9" name="Graphic 18" descr="Single gear">
              <a:extLst>
                <a:ext uri="{FF2B5EF4-FFF2-40B4-BE49-F238E27FC236}">
                  <a16:creationId xmlns:a16="http://schemas.microsoft.com/office/drawing/2014/main" id="{2565C769-10BF-4E7B-B099-B4FD458436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10" name="Picture 9"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noProof="0" smtClean="0"/>
              <a:t>Click to edit Master title style</a:t>
            </a:r>
            <a:endParaRPr lang="en-US" noProof="0"/>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p:cNvSpPr>
            <a:spLocks noGrp="1"/>
          </p:cNvSpPr>
          <p:nvPr>
            <p:ph type="body" sz="quarter" idx="3"/>
          </p:nvPr>
        </p:nvSpPr>
        <p:spPr>
          <a:xfrm>
            <a:off x="5594123" y="2336873"/>
            <a:ext cx="4700059"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p:cNvSpPr>
            <a:spLocks noGrp="1"/>
          </p:cNvSpPr>
          <p:nvPr>
            <p:ph type="dt" sz="half" idx="10"/>
          </p:nvPr>
        </p:nvSpPr>
        <p:spPr/>
        <p:txBody>
          <a:bodyPr/>
          <a:lstStyle/>
          <a:p>
            <a:fld id="{616D6166-2B42-4F11-BAA6-8ABAE1BE810C}" type="datetimeFigureOut">
              <a:rPr lang="en-US" noProof="0" smtClean="0"/>
              <a:t>7/20/2023</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72713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37646" y="753228"/>
            <a:ext cx="9613861" cy="1080938"/>
          </a:xfrm>
        </p:spPr>
        <p:txBody>
          <a:bodyPr/>
          <a:lstStyle/>
          <a:p>
            <a:r>
              <a:rPr lang="en-US" noProof="0" smtClean="0"/>
              <a:t>Click to edit Master title style</a:t>
            </a:r>
            <a:endParaRPr lang="en-US" noProof="0"/>
          </a:p>
        </p:txBody>
      </p:sp>
      <p:sp>
        <p:nvSpPr>
          <p:cNvPr id="5" name="Date Placeholder 4"/>
          <p:cNvSpPr>
            <a:spLocks noGrp="1"/>
          </p:cNvSpPr>
          <p:nvPr>
            <p:ph type="dt" sz="half" idx="10"/>
          </p:nvPr>
        </p:nvSpPr>
        <p:spPr>
          <a:xfrm>
            <a:off x="9008306" y="5936187"/>
            <a:ext cx="2743200" cy="365125"/>
          </a:xfrm>
        </p:spPr>
        <p:txBody>
          <a:bodyPr/>
          <a:lstStyle/>
          <a:p>
            <a:fld id="{616D6166-2B42-4F11-BAA6-8ABAE1BE810C}" type="datetimeFigureOut">
              <a:rPr lang="en-US" noProof="0" smtClean="0"/>
              <a:t>7/20/2023</a:t>
            </a:fld>
            <a:endParaRPr lang="en-US" noProof="0" dirty="0"/>
          </a:p>
        </p:txBody>
      </p:sp>
      <p:sp>
        <p:nvSpPr>
          <p:cNvPr id="6" name="Footer Placeholder 5"/>
          <p:cNvSpPr>
            <a:spLocks noGrp="1"/>
          </p:cNvSpPr>
          <p:nvPr>
            <p:ph type="ftr" sz="quarter" idx="11"/>
          </p:nvPr>
        </p:nvSpPr>
        <p:spPr>
          <a:xfrm>
            <a:off x="2137646"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56705" y="753227"/>
            <a:ext cx="1154151" cy="1090789"/>
          </a:xfrm>
        </p:spPr>
        <p:txBody>
          <a:bodyPr/>
          <a:lstStyle/>
          <a:p>
            <a:fld id="{9E3FA76C-C565-46B6-8652-D75785E2521F}" type="slidenum">
              <a:rPr lang="en-US" noProof="0" smtClean="0"/>
              <a:t>‹#›</a:t>
            </a:fld>
            <a:endParaRPr lang="en-US" noProof="0" dirty="0"/>
          </a:p>
        </p:txBody>
      </p:sp>
      <p:sp>
        <p:nvSpPr>
          <p:cNvPr id="18" name="Content Placeholder 2">
            <a:extLst>
              <a:ext uri="{FF2B5EF4-FFF2-40B4-BE49-F238E27FC236}">
                <a16:creationId xmlns:a16="http://schemas.microsoft.com/office/drawing/2014/main" id="{FD7CD5CF-F924-43C6-9C02-06FBC84A6729}"/>
              </a:ext>
            </a:extLst>
          </p:cNvPr>
          <p:cNvSpPr>
            <a:spLocks noGrp="1"/>
          </p:cNvSpPr>
          <p:nvPr>
            <p:ph idx="1"/>
          </p:nvPr>
        </p:nvSpPr>
        <p:spPr>
          <a:xfrm>
            <a:off x="2137644" y="2161725"/>
            <a:ext cx="9613861" cy="3702647"/>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41318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6" name="Picture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Date Placeholder 2"/>
          <p:cNvSpPr>
            <a:spLocks noGrp="1"/>
          </p:cNvSpPr>
          <p:nvPr>
            <p:ph type="dt" sz="half" idx="10"/>
          </p:nvPr>
        </p:nvSpPr>
        <p:spPr/>
        <p:txBody>
          <a:bodyPr/>
          <a:lstStyle/>
          <a:p>
            <a:fld id="{616D6166-2B42-4F11-BAA6-8ABAE1BE810C}" type="datetimeFigureOut">
              <a:rPr lang="en-US" noProof="0" smtClean="0"/>
              <a:t>7/20/2023</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419934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6" name="Picture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smtClean="0"/>
              <a:t>Click to edit Master title style</a:t>
            </a:r>
            <a:endParaRPr lang="en-US" noProof="0"/>
          </a:p>
        </p:txBody>
      </p:sp>
      <p:sp>
        <p:nvSpPr>
          <p:cNvPr id="3" name="Date Placeholder 2"/>
          <p:cNvSpPr>
            <a:spLocks noGrp="1"/>
          </p:cNvSpPr>
          <p:nvPr>
            <p:ph type="dt" sz="half" idx="10"/>
          </p:nvPr>
        </p:nvSpPr>
        <p:spPr/>
        <p:txBody>
          <a:bodyPr/>
          <a:lstStyle/>
          <a:p>
            <a:fld id="{616D6166-2B42-4F11-BAA6-8ABAE1BE810C}" type="datetimeFigureOut">
              <a:rPr lang="en-US" noProof="0" smtClean="0"/>
              <a:t>7/20/2023</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
        <p:nvSpPr>
          <p:cNvPr id="17" name="Text Placeholder 16">
            <a:extLst>
              <a:ext uri="{FF2B5EF4-FFF2-40B4-BE49-F238E27FC236}">
                <a16:creationId xmlns:a16="http://schemas.microsoft.com/office/drawing/2014/main" id="{D683A405-3ADE-448E-893F-D3D2E11CCA4C}"/>
              </a:ext>
            </a:extLst>
          </p:cNvPr>
          <p:cNvSpPr>
            <a:spLocks noGrp="1"/>
          </p:cNvSpPr>
          <p:nvPr>
            <p:ph type="body" sz="quarter" idx="13"/>
          </p:nvPr>
        </p:nvSpPr>
        <p:spPr>
          <a:xfrm>
            <a:off x="1897819" y="2290763"/>
            <a:ext cx="8396362" cy="3100387"/>
          </a:xfrm>
        </p:spPr>
        <p:txBody>
          <a:bodyPr anchor="ctr">
            <a:normAutofit/>
          </a:bodyPr>
          <a:lstStyle>
            <a:lvl1pPr marL="0" indent="0" algn="ctr">
              <a:buNone/>
              <a:defRPr sz="6000"/>
            </a:lvl1pPr>
          </a:lstStyle>
          <a:p>
            <a:pPr lvl="0"/>
            <a:r>
              <a:rPr lang="en-US" noProof="0" smtClean="0"/>
              <a:t>Edit Master text styles</a:t>
            </a:r>
          </a:p>
        </p:txBody>
      </p:sp>
    </p:spTree>
    <p:extLst>
      <p:ext uri="{BB962C8B-B14F-4D97-AF65-F5344CB8AC3E}">
        <p14:creationId xmlns:p14="http://schemas.microsoft.com/office/powerpoint/2010/main" val="46202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16D6166-2B42-4F11-BAA6-8ABAE1BE810C}" type="datetimeFigureOut">
              <a:rPr lang="en-US" noProof="0" smtClean="0"/>
              <a:t>7/20/2023</a:t>
            </a:fld>
            <a:endParaRPr lang="en-US" noProof="0"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noProof="0" dirty="0"/>
              <a:t>Add a footer</a:t>
            </a: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832264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9" r:id="rId5"/>
    <p:sldLayoutId id="2147483665" r:id="rId6"/>
    <p:sldLayoutId id="2147483680" r:id="rId7"/>
    <p:sldLayoutId id="2147483666" r:id="rId8"/>
    <p:sldLayoutId id="2147483682" r:id="rId9"/>
    <p:sldLayoutId id="2147483667" r:id="rId10"/>
    <p:sldLayoutId id="2147483668" r:id="rId11"/>
    <p:sldLayoutId id="2147483681" r:id="rId12"/>
    <p:sldLayoutId id="2147483670" r:id="rId13"/>
    <p:sldLayoutId id="2147483671" r:id="rId14"/>
    <p:sldLayoutId id="2147483672" r:id="rId15"/>
    <p:sldLayoutId id="2147483673" r:id="rId16"/>
    <p:sldLayoutId id="2147483674" r:id="rId17"/>
    <p:sldLayoutId id="2147483678" r:id="rId18"/>
    <p:sldLayoutId id="2147483675" r:id="rId19"/>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jfi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8.jfi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8.jfi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jfi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8.jfif"/><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8.jfif"/><Relationship Id="rId4"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8.jfif"/><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jfif"/><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2.png"/><Relationship Id="rId7" Type="http://schemas.openxmlformats.org/officeDocument/2006/relationships/image" Target="../media/image14.jfif"/><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3.jfif"/><Relationship Id="rId5" Type="http://schemas.openxmlformats.org/officeDocument/2006/relationships/image" Target="../media/image11.jpg"/><Relationship Id="rId10" Type="http://schemas.openxmlformats.org/officeDocument/2006/relationships/image" Target="../media/image17.jpg"/><Relationship Id="rId4" Type="http://schemas.openxmlformats.org/officeDocument/2006/relationships/image" Target="../media/image15.svg"/><Relationship Id="rId9" Type="http://schemas.openxmlformats.org/officeDocument/2006/relationships/image" Target="../media/image16.jfif"/></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13.jfif"/><Relationship Id="rId5" Type="http://schemas.openxmlformats.org/officeDocument/2006/relationships/image" Target="../media/image10.png"/><Relationship Id="rId4" Type="http://schemas.openxmlformats.org/officeDocument/2006/relationships/image" Target="../media/image17.sv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20.jfif"/><Relationship Id="rId5" Type="http://schemas.openxmlformats.org/officeDocument/2006/relationships/image" Target="../media/image10.png"/><Relationship Id="rId4" Type="http://schemas.openxmlformats.org/officeDocument/2006/relationships/image" Target="../media/image17.sv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0.png"/><Relationship Id="rId4" Type="http://schemas.openxmlformats.org/officeDocument/2006/relationships/image" Target="../media/image17.sv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14.jfif"/><Relationship Id="rId5" Type="http://schemas.openxmlformats.org/officeDocument/2006/relationships/image" Target="../media/image10.png"/><Relationship Id="rId4" Type="http://schemas.openxmlformats.org/officeDocument/2006/relationships/image" Target="../media/image17.sv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2.jfif"/><Relationship Id="rId4" Type="http://schemas.openxmlformats.org/officeDocument/2006/relationships/image" Target="../media/image11.sv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11.sv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4.jpg"/><Relationship Id="rId4" Type="http://schemas.openxmlformats.org/officeDocument/2006/relationships/image" Target="../media/image11.sv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2.jfif"/><Relationship Id="rId4" Type="http://schemas.openxmlformats.org/officeDocument/2006/relationships/image" Target="../media/image19.svg"/></Relationships>
</file>

<file path=ppt/slides/_rels/slide33.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16.jfif"/></Relationships>
</file>

<file path=ppt/slides/_rels/slide36.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35.xml"/><Relationship Id="rId1" Type="http://schemas.openxmlformats.org/officeDocument/2006/relationships/slideLayout" Target="../slideLayouts/slideLayout9.xml"/><Relationship Id="rId4" Type="http://schemas.openxmlformats.org/officeDocument/2006/relationships/image" Target="../media/image26.jpg"/></Relationships>
</file>

<file path=ppt/slides/_rels/slide37.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svg"/></Relationships>
</file>

<file path=ppt/slides/_rels/slide40.xml.rels><?xml version="1.0" encoding="UTF-8" standalone="yes"?>
<Relationships xmlns="http://schemas.openxmlformats.org/package/2006/relationships"><Relationship Id="rId3" Type="http://schemas.openxmlformats.org/officeDocument/2006/relationships/image" Target="../media/image22.jfif"/><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19.jpg"/></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8.jfi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jfi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jf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jfi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8.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a:p>
        </p:txBody>
      </p:sp>
      <p:sp>
        <p:nvSpPr>
          <p:cNvPr id="3" name="Title 2"/>
          <p:cNvSpPr>
            <a:spLocks noGrp="1"/>
          </p:cNvSpPr>
          <p:nvPr>
            <p:ph type="title"/>
          </p:nvPr>
        </p:nvSpPr>
        <p:spPr/>
        <p:txBody>
          <a:bodyPr/>
          <a:lstStyle/>
          <a:p>
            <a:r>
              <a:rPr lang="en-US" dirty="0" smtClean="0"/>
              <a:t>SBF Steering Committee Class 101</a:t>
            </a:r>
            <a:br>
              <a:rPr lang="en-US" dirty="0" smtClean="0"/>
            </a:br>
            <a:r>
              <a:rPr lang="en-US" dirty="0" smtClean="0"/>
              <a:t>                            </a:t>
            </a:r>
            <a:r>
              <a:rPr lang="en-US" sz="2000" dirty="0" smtClean="0"/>
              <a:t>Presented by Bob Marciniak on July 26, 2023</a:t>
            </a:r>
            <a:r>
              <a:rPr lang="en-US" dirty="0" smtClean="0"/>
              <a:t> </a:t>
            </a:r>
            <a:endParaRPr lang="en-US" dirty="0"/>
          </a:p>
        </p:txBody>
      </p:sp>
      <p:sp>
        <p:nvSpPr>
          <p:cNvPr id="4" name="Text Placeholder 3"/>
          <p:cNvSpPr>
            <a:spLocks noGrp="1"/>
          </p:cNvSpPr>
          <p:nvPr>
            <p:ph type="body" sz="quarter" idx="14"/>
          </p:nvPr>
        </p:nvSpPr>
        <p:spPr/>
        <p:txBody>
          <a:bodyPr/>
          <a:lstStyle/>
          <a:p>
            <a:endParaRPr lang="en-US" dirty="0"/>
          </a:p>
        </p:txBody>
      </p:sp>
      <p:sp>
        <p:nvSpPr>
          <p:cNvPr id="5" name="Text Placeholder 4"/>
          <p:cNvSpPr>
            <a:spLocks noGrp="1"/>
          </p:cNvSpPr>
          <p:nvPr>
            <p:ph type="body" sz="quarter" idx="15"/>
          </p:nvPr>
        </p:nvSpPr>
        <p:spPr/>
        <p:txBody>
          <a:bodyPr/>
          <a:lstStyle/>
          <a:p>
            <a:endParaRPr lang="en-US" dirty="0"/>
          </a:p>
        </p:txBody>
      </p:sp>
      <p:sp>
        <p:nvSpPr>
          <p:cNvPr id="6" name="Text Placeholder 5"/>
          <p:cNvSpPr>
            <a:spLocks noGrp="1"/>
          </p:cNvSpPr>
          <p:nvPr>
            <p:ph type="body" sz="quarter" idx="16"/>
          </p:nvPr>
        </p:nvSpPr>
        <p:spPr/>
        <p:txBody>
          <a:bodyPr/>
          <a:lstStyle/>
          <a:p>
            <a:endParaRPr lang="en-US" dirty="0"/>
          </a:p>
        </p:txBody>
      </p:sp>
      <p:pic>
        <p:nvPicPr>
          <p:cNvPr id="7" name="Picture 6" descr="Trials and Tribulations of a Family Historian: Is Technology Helping Us Discover Our Ancesto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1043" y="2101850"/>
            <a:ext cx="6204533" cy="4137648"/>
          </a:xfrm>
          <a:prstGeom prst="rect">
            <a:avLst/>
          </a:prstGeom>
        </p:spPr>
      </p:pic>
    </p:spTree>
    <p:extLst>
      <p:ext uri="{BB962C8B-B14F-4D97-AF65-F5344CB8AC3E}">
        <p14:creationId xmlns:p14="http://schemas.microsoft.com/office/powerpoint/2010/main" val="2957018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Stakeholders … in alphabetical order</a:t>
            </a:r>
            <a:endParaRPr lang="en-US" dirty="0"/>
          </a:p>
        </p:txBody>
      </p:sp>
      <p:sp>
        <p:nvSpPr>
          <p:cNvPr id="3" name="Content Placeholder 2"/>
          <p:cNvSpPr>
            <a:spLocks noGrp="1"/>
          </p:cNvSpPr>
          <p:nvPr>
            <p:ph sz="half" idx="1"/>
          </p:nvPr>
        </p:nvSpPr>
        <p:spPr>
          <a:xfrm>
            <a:off x="525518" y="2336873"/>
            <a:ext cx="9080938" cy="4158520"/>
          </a:xfrm>
        </p:spPr>
        <p:txBody>
          <a:bodyPr>
            <a:normAutofit/>
          </a:bodyPr>
          <a:lstStyle/>
          <a:p>
            <a:r>
              <a:rPr lang="en-US" sz="2800" b="1" dirty="0" smtClean="0"/>
              <a:t>International Mountain Bicycling Association</a:t>
            </a:r>
          </a:p>
          <a:p>
            <a:r>
              <a:rPr lang="en-US" sz="2800" b="1" dirty="0" smtClean="0"/>
              <a:t>Kern County Water Agency</a:t>
            </a:r>
          </a:p>
          <a:p>
            <a:r>
              <a:rPr lang="en-US" sz="2800" b="1" dirty="0" smtClean="0"/>
              <a:t>Kon Kow Valley Band of Maidu</a:t>
            </a:r>
          </a:p>
          <a:p>
            <a:r>
              <a:rPr lang="en-US" sz="2800" b="1" dirty="0" smtClean="0"/>
              <a:t>Lake Oroville Bicyclist Organization</a:t>
            </a:r>
          </a:p>
          <a:p>
            <a:r>
              <a:rPr lang="en-US" sz="2800" b="1" dirty="0" smtClean="0"/>
              <a:t>Littlerock Creek Irrigation District</a:t>
            </a:r>
          </a:p>
          <a:p>
            <a:r>
              <a:rPr lang="en-US" sz="2800" b="1" dirty="0" smtClean="0"/>
              <a:t>Metropolitan Water District of Southern California</a:t>
            </a:r>
          </a:p>
          <a:p>
            <a:r>
              <a:rPr lang="en-US" sz="2800" b="1" dirty="0" smtClean="0"/>
              <a:t>Mojave Water Agency</a:t>
            </a:r>
          </a:p>
          <a:p>
            <a:r>
              <a:rPr lang="en-US" sz="2800" b="1" dirty="0" smtClean="0"/>
              <a:t>Napa County Flood Control &amp; Water Consv. District</a:t>
            </a:r>
          </a:p>
          <a:p>
            <a:endParaRPr lang="en-US" sz="2800" b="1" dirty="0"/>
          </a:p>
        </p:txBody>
      </p:sp>
      <p:pic>
        <p:nvPicPr>
          <p:cNvPr id="17" name="Content Placeholder 1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360819" y="4972050"/>
            <a:ext cx="963613" cy="96361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6455" y="4332617"/>
            <a:ext cx="2404569" cy="1603046"/>
          </a:xfrm>
          <a:prstGeom prst="rect">
            <a:avLst/>
          </a:prstGeom>
        </p:spPr>
      </p:pic>
    </p:spTree>
    <p:extLst>
      <p:ext uri="{BB962C8B-B14F-4D97-AF65-F5344CB8AC3E}">
        <p14:creationId xmlns:p14="http://schemas.microsoft.com/office/powerpoint/2010/main" val="2004186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Stakeholders … in alphabetical order</a:t>
            </a:r>
            <a:endParaRPr lang="en-US" dirty="0"/>
          </a:p>
        </p:txBody>
      </p:sp>
      <p:sp>
        <p:nvSpPr>
          <p:cNvPr id="3" name="Content Placeholder 2"/>
          <p:cNvSpPr>
            <a:spLocks noGrp="1"/>
          </p:cNvSpPr>
          <p:nvPr>
            <p:ph sz="half" idx="1"/>
          </p:nvPr>
        </p:nvSpPr>
        <p:spPr>
          <a:xfrm>
            <a:off x="525518" y="2336873"/>
            <a:ext cx="9080938" cy="4158520"/>
          </a:xfrm>
        </p:spPr>
        <p:txBody>
          <a:bodyPr>
            <a:normAutofit/>
          </a:bodyPr>
          <a:lstStyle/>
          <a:p>
            <a:r>
              <a:rPr lang="en-US" sz="2800" b="1" dirty="0" smtClean="0"/>
              <a:t>National Marine Fisheries Service</a:t>
            </a:r>
          </a:p>
          <a:p>
            <a:r>
              <a:rPr lang="en-US" sz="2800" b="1" dirty="0" smtClean="0"/>
              <a:t>Oak Flat Water District</a:t>
            </a:r>
          </a:p>
          <a:p>
            <a:r>
              <a:rPr lang="en-US" sz="2800" b="1" dirty="0" smtClean="0"/>
              <a:t>Oroville Area Chamber of Commerce</a:t>
            </a:r>
          </a:p>
          <a:p>
            <a:r>
              <a:rPr lang="en-US" sz="2800" b="1" dirty="0" smtClean="0"/>
              <a:t>Oroville Downtown Business Association</a:t>
            </a:r>
          </a:p>
          <a:p>
            <a:r>
              <a:rPr lang="en-US" sz="2800" b="1" dirty="0" smtClean="0"/>
              <a:t>Oroville Economic Development Corporation</a:t>
            </a:r>
          </a:p>
          <a:p>
            <a:r>
              <a:rPr lang="en-US" sz="2800" b="1" dirty="0" smtClean="0"/>
              <a:t>Oroville Parks Commission</a:t>
            </a:r>
          </a:p>
          <a:p>
            <a:r>
              <a:rPr lang="en-US" sz="2800" b="1" dirty="0" smtClean="0"/>
              <a:t>Oroville Recreation Advisory Committee</a:t>
            </a:r>
          </a:p>
          <a:p>
            <a:r>
              <a:rPr lang="en-US" sz="2800" b="1" dirty="0" smtClean="0"/>
              <a:t>Oroville Redevelopment Agency</a:t>
            </a:r>
          </a:p>
          <a:p>
            <a:endParaRPr lang="en-US" sz="2800" b="1" dirty="0"/>
          </a:p>
        </p:txBody>
      </p:sp>
      <p:pic>
        <p:nvPicPr>
          <p:cNvPr id="17" name="Content Placeholder 1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360819" y="4972050"/>
            <a:ext cx="963613" cy="96361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6455" y="4332617"/>
            <a:ext cx="2404569" cy="1603046"/>
          </a:xfrm>
          <a:prstGeom prst="rect">
            <a:avLst/>
          </a:prstGeom>
        </p:spPr>
      </p:pic>
    </p:spTree>
    <p:extLst>
      <p:ext uri="{BB962C8B-B14F-4D97-AF65-F5344CB8AC3E}">
        <p14:creationId xmlns:p14="http://schemas.microsoft.com/office/powerpoint/2010/main" val="3680052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Stakeholders … in alphabetical order</a:t>
            </a:r>
            <a:endParaRPr lang="en-US" dirty="0"/>
          </a:p>
        </p:txBody>
      </p:sp>
      <p:sp>
        <p:nvSpPr>
          <p:cNvPr id="3" name="Content Placeholder 2"/>
          <p:cNvSpPr>
            <a:spLocks noGrp="1"/>
          </p:cNvSpPr>
          <p:nvPr>
            <p:ph sz="half" idx="1"/>
          </p:nvPr>
        </p:nvSpPr>
        <p:spPr>
          <a:xfrm>
            <a:off x="525518" y="2336873"/>
            <a:ext cx="9080938" cy="4158520"/>
          </a:xfrm>
        </p:spPr>
        <p:txBody>
          <a:bodyPr>
            <a:normAutofit/>
          </a:bodyPr>
          <a:lstStyle/>
          <a:p>
            <a:r>
              <a:rPr lang="en-US" sz="2800" b="1" dirty="0" smtClean="0"/>
              <a:t>Oroville Rotary Club</a:t>
            </a:r>
          </a:p>
          <a:p>
            <a:r>
              <a:rPr lang="en-US" sz="2800" b="1" dirty="0" smtClean="0"/>
              <a:t>Palmdale Water District</a:t>
            </a:r>
          </a:p>
          <a:p>
            <a:r>
              <a:rPr lang="en-US" sz="2800" b="1" dirty="0" smtClean="0"/>
              <a:t>San Bernardino Valley Municipal Water District</a:t>
            </a:r>
          </a:p>
          <a:p>
            <a:r>
              <a:rPr lang="en-US" sz="2800" b="1" dirty="0" smtClean="0"/>
              <a:t>San Gabriel Valley Municipal Water District</a:t>
            </a:r>
          </a:p>
          <a:p>
            <a:r>
              <a:rPr lang="en-US" sz="2800" b="1" dirty="0" smtClean="0"/>
              <a:t>San Gorgonio Pass Water Agency</a:t>
            </a:r>
          </a:p>
          <a:p>
            <a:r>
              <a:rPr lang="en-US" sz="2800" b="1" dirty="0" smtClean="0"/>
              <a:t>Santa Clara Valley Water District</a:t>
            </a:r>
          </a:p>
          <a:p>
            <a:r>
              <a:rPr lang="en-US" sz="2800" b="1" dirty="0" smtClean="0"/>
              <a:t>Solano County Water Agency</a:t>
            </a:r>
          </a:p>
          <a:p>
            <a:r>
              <a:rPr lang="en-US" sz="2800" b="1" dirty="0" smtClean="0"/>
              <a:t>State Water Contractors, Inc.</a:t>
            </a:r>
          </a:p>
          <a:p>
            <a:endParaRPr lang="en-US" sz="2800" b="1" dirty="0"/>
          </a:p>
        </p:txBody>
      </p:sp>
      <p:pic>
        <p:nvPicPr>
          <p:cNvPr id="17" name="Content Placeholder 1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360819" y="4972050"/>
            <a:ext cx="963613" cy="96361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6455" y="4332617"/>
            <a:ext cx="2404569" cy="1603046"/>
          </a:xfrm>
          <a:prstGeom prst="rect">
            <a:avLst/>
          </a:prstGeom>
        </p:spPr>
      </p:pic>
    </p:spTree>
    <p:extLst>
      <p:ext uri="{BB962C8B-B14F-4D97-AF65-F5344CB8AC3E}">
        <p14:creationId xmlns:p14="http://schemas.microsoft.com/office/powerpoint/2010/main" val="1815981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Stakeholders … in alphabetical order</a:t>
            </a:r>
            <a:endParaRPr lang="en-US" dirty="0"/>
          </a:p>
        </p:txBody>
      </p:sp>
      <p:sp>
        <p:nvSpPr>
          <p:cNvPr id="3" name="Content Placeholder 2"/>
          <p:cNvSpPr>
            <a:spLocks noGrp="1"/>
          </p:cNvSpPr>
          <p:nvPr>
            <p:ph sz="half" idx="1"/>
          </p:nvPr>
        </p:nvSpPr>
        <p:spPr>
          <a:xfrm>
            <a:off x="525518" y="2336873"/>
            <a:ext cx="9080938" cy="4158520"/>
          </a:xfrm>
        </p:spPr>
        <p:txBody>
          <a:bodyPr>
            <a:normAutofit/>
          </a:bodyPr>
          <a:lstStyle/>
          <a:p>
            <a:r>
              <a:rPr lang="en-US" sz="2800" b="1" dirty="0" smtClean="0"/>
              <a:t>Town of Paradise</a:t>
            </a:r>
          </a:p>
          <a:p>
            <a:r>
              <a:rPr lang="en-US" sz="2800" b="1" dirty="0" smtClean="0"/>
              <a:t>Tularn Lake Basin Water Supply District</a:t>
            </a:r>
          </a:p>
          <a:p>
            <a:r>
              <a:rPr lang="en-US" sz="2800" b="1" dirty="0" smtClean="0"/>
              <a:t>United States Department of the Interior</a:t>
            </a:r>
          </a:p>
          <a:p>
            <a:r>
              <a:rPr lang="en-US" sz="2800" b="1" dirty="0" smtClean="0"/>
              <a:t>Plus two individual signers</a:t>
            </a:r>
          </a:p>
          <a:p>
            <a:pPr lvl="1"/>
            <a:r>
              <a:rPr lang="en-US" sz="2400" b="1" dirty="0" smtClean="0"/>
              <a:t>Arthur G. Baggett, Jr.</a:t>
            </a:r>
          </a:p>
          <a:p>
            <a:pPr lvl="1"/>
            <a:r>
              <a:rPr lang="en-US" sz="2400" b="1" dirty="0" smtClean="0"/>
              <a:t>DC Jones</a:t>
            </a:r>
          </a:p>
          <a:p>
            <a:pPr lvl="1"/>
            <a:endParaRPr lang="en-US" sz="2400" b="1" dirty="0"/>
          </a:p>
          <a:p>
            <a:pPr lvl="1"/>
            <a:r>
              <a:rPr lang="en-US" sz="2400" b="1" dirty="0" smtClean="0"/>
              <a:t>Butte County participated in the various meetings &amp; negotiations but withdrew prior to signing the SA</a:t>
            </a:r>
          </a:p>
          <a:p>
            <a:endParaRPr lang="en-US" sz="2800" b="1" dirty="0"/>
          </a:p>
        </p:txBody>
      </p:sp>
      <p:pic>
        <p:nvPicPr>
          <p:cNvPr id="17" name="Content Placeholder 1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360819" y="4972050"/>
            <a:ext cx="963613" cy="963613"/>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6455" y="4332617"/>
            <a:ext cx="2404569" cy="1603046"/>
          </a:xfrm>
          <a:prstGeom prst="rect">
            <a:avLst/>
          </a:prstGeom>
        </p:spPr>
      </p:pic>
    </p:spTree>
    <p:extLst>
      <p:ext uri="{BB962C8B-B14F-4D97-AF65-F5344CB8AC3E}">
        <p14:creationId xmlns:p14="http://schemas.microsoft.com/office/powerpoint/2010/main" val="2870747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key dates of the SA</a:t>
            </a:r>
            <a:endParaRPr lang="en-US" dirty="0"/>
          </a:p>
        </p:txBody>
      </p:sp>
      <p:sp>
        <p:nvSpPr>
          <p:cNvPr id="3" name="Content Placeholder 2"/>
          <p:cNvSpPr>
            <a:spLocks noGrp="1"/>
          </p:cNvSpPr>
          <p:nvPr>
            <p:ph sz="half" idx="1"/>
          </p:nvPr>
        </p:nvSpPr>
        <p:spPr>
          <a:xfrm>
            <a:off x="2137645" y="2336873"/>
            <a:ext cx="7468810" cy="4158520"/>
          </a:xfrm>
        </p:spPr>
        <p:txBody>
          <a:bodyPr>
            <a:normAutofit fontScale="55000" lnSpcReduction="20000"/>
          </a:bodyPr>
          <a:lstStyle/>
          <a:p>
            <a:r>
              <a:rPr lang="en-US" sz="3600" b="1" dirty="0"/>
              <a:t>February 1, 2007 – FERC issued notice authorizing continued project operations.</a:t>
            </a:r>
          </a:p>
          <a:p>
            <a:r>
              <a:rPr lang="en-US" sz="3600" b="1" dirty="0"/>
              <a:t>May 18, 2007 – FERC issued the Final Environmental Impact Statement with recommended alternatives accepting most of the Settlement Agreement proposals.</a:t>
            </a:r>
          </a:p>
          <a:p>
            <a:r>
              <a:rPr lang="en-US" sz="3600" b="1" dirty="0"/>
              <a:t>April 9, 2007 – U.S. Fish and Wildlife Service issued the Terrestrial Biological Opinion.</a:t>
            </a:r>
          </a:p>
          <a:p>
            <a:r>
              <a:rPr lang="en-US" sz="3600" b="1" dirty="0"/>
              <a:t>November 20, 2007 – Effective date for DWR and PG&amp;E Habitat Expansion Agreement.</a:t>
            </a:r>
          </a:p>
          <a:p>
            <a:r>
              <a:rPr lang="en-US" sz="3600" b="1" dirty="0"/>
              <a:t>May 2007 – DWR issued Final EIR</a:t>
            </a:r>
          </a:p>
          <a:p>
            <a:r>
              <a:rPr lang="en-US" sz="3600" b="1" dirty="0"/>
              <a:t>December 15, 2010 – State Water Resources Control Board (SWRCB) issued the Water Quality Certification pursuant to Section 401 of the Clean Water Act.</a:t>
            </a:r>
          </a:p>
          <a:p>
            <a:r>
              <a:rPr lang="en-US" sz="3600" b="1" dirty="0"/>
              <a:t>December 5, 2016 – National Marine Fisheries Service issued the aquatic Biological Opinion for anadromous fish.</a:t>
            </a:r>
          </a:p>
          <a:p>
            <a:endParaRPr lang="en-US" dirty="0"/>
          </a:p>
        </p:txBody>
      </p:sp>
      <p:pic>
        <p:nvPicPr>
          <p:cNvPr id="17" name="Content Placeholder 1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360819" y="4972050"/>
            <a:ext cx="963613" cy="963613"/>
          </a:xfrm>
        </p:spPr>
      </p:pic>
    </p:spTree>
    <p:extLst>
      <p:ext uri="{BB962C8B-B14F-4D97-AF65-F5344CB8AC3E}">
        <p14:creationId xmlns:p14="http://schemas.microsoft.com/office/powerpoint/2010/main" val="2160556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8946" y="613889"/>
            <a:ext cx="1440000" cy="1440000"/>
          </a:xfrm>
          <a:prstGeom prst="rect">
            <a:avLst/>
          </a:prstGeom>
        </p:spPr>
      </p:pic>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a:bodyPr>
          <a:lstStyle/>
          <a:p>
            <a:r>
              <a:rPr lang="en-US" sz="3200" dirty="0" smtClean="0"/>
              <a:t>Key points of the Settlement Agreement (SA)</a:t>
            </a:r>
            <a:endParaRPr lang="en-US" sz="3200" dirty="0"/>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2137645" y="2336873"/>
            <a:ext cx="4698358" cy="3599316"/>
          </a:xfrm>
        </p:spPr>
        <p:txBody>
          <a:bodyPr>
            <a:normAutofit lnSpcReduction="10000"/>
          </a:bodyPr>
          <a:lstStyle/>
          <a:p>
            <a:r>
              <a:rPr lang="en-US" dirty="0" smtClean="0"/>
              <a:t>Signed March 26, 2006</a:t>
            </a:r>
          </a:p>
          <a:p>
            <a:r>
              <a:rPr lang="en-US" dirty="0" smtClean="0"/>
              <a:t>Signed by over 50 municipalities, agencies &amp; individuals</a:t>
            </a:r>
          </a:p>
          <a:p>
            <a:r>
              <a:rPr lang="en-US" dirty="0" smtClean="0"/>
              <a:t>The SA was for the purpose of resolving all issues that have or could have been raised by the parties in connection with FERC’s order issuing a New Project License</a:t>
            </a:r>
            <a:endParaRPr lang="en-US" dirty="0"/>
          </a:p>
          <a:p>
            <a:endParaRPr lang="en-US" dirty="0"/>
          </a:p>
          <a:p>
            <a:endParaRPr lang="en-US" dirty="0"/>
          </a:p>
        </p:txBody>
      </p:sp>
      <p:sp>
        <p:nvSpPr>
          <p:cNvPr id="4" name="Content Placeholder 3">
            <a:extLst>
              <a:ext uri="{FF2B5EF4-FFF2-40B4-BE49-F238E27FC236}">
                <a16:creationId xmlns:a16="http://schemas.microsoft.com/office/drawing/2014/main" id="{B6121FED-B50C-4A21-9460-5D32C70FEAA0}"/>
              </a:ext>
            </a:extLst>
          </p:cNvPr>
          <p:cNvSpPr>
            <a:spLocks noGrp="1"/>
          </p:cNvSpPr>
          <p:nvPr>
            <p:ph sz="half" idx="2"/>
          </p:nvPr>
        </p:nvSpPr>
        <p:spPr/>
        <p:txBody>
          <a:bodyPr>
            <a:normAutofit lnSpcReduction="10000"/>
          </a:bodyPr>
          <a:lstStyle/>
          <a:p>
            <a:pPr marL="0" indent="0">
              <a:buNone/>
            </a:pPr>
            <a:r>
              <a:rPr lang="en-US" dirty="0"/>
              <a:t>[Add a graphic that provides evidence of what you learned]</a:t>
            </a:r>
          </a:p>
          <a:p>
            <a:pPr marL="0" indent="0">
              <a:buNone/>
            </a:pP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7107" y="2658539"/>
            <a:ext cx="4165677" cy="2777118"/>
          </a:xfrm>
          <a:prstGeom prst="rect">
            <a:avLst/>
          </a:prstGeom>
        </p:spPr>
      </p:pic>
    </p:spTree>
    <p:extLst>
      <p:ext uri="{BB962C8B-B14F-4D97-AF65-F5344CB8AC3E}">
        <p14:creationId xmlns:p14="http://schemas.microsoft.com/office/powerpoint/2010/main" val="42052078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smtClean="0"/>
              <a:t>Table of Contents of the Settlement Agreement</a:t>
            </a:r>
            <a:br>
              <a:rPr lang="en-US" sz="3200" dirty="0" smtClean="0"/>
            </a:br>
            <a:r>
              <a:rPr lang="en-US" sz="2400" dirty="0" smtClean="0"/>
              <a:t>(8 specific sections with 42 pages)</a:t>
            </a:r>
            <a:endParaRPr lang="en-US" sz="2400" dirty="0"/>
          </a:p>
        </p:txBody>
      </p:sp>
      <p:sp>
        <p:nvSpPr>
          <p:cNvPr id="3" name="Text Placeholder 2"/>
          <p:cNvSpPr>
            <a:spLocks noGrp="1"/>
          </p:cNvSpPr>
          <p:nvPr>
            <p:ph type="body" idx="1"/>
          </p:nvPr>
        </p:nvSpPr>
        <p:spPr>
          <a:xfrm>
            <a:off x="680322" y="4232171"/>
            <a:ext cx="9613860" cy="2508494"/>
          </a:xfrm>
        </p:spPr>
        <p:txBody>
          <a:bodyPr>
            <a:normAutofit fontScale="85000" lnSpcReduction="20000"/>
          </a:bodyPr>
          <a:lstStyle/>
          <a:p>
            <a:pPr marL="342900" indent="-342900" algn="l">
              <a:buFont typeface="Arial" panose="020B0604020202020204" pitchFamily="34" charset="0"/>
              <a:buChar char="•"/>
            </a:pPr>
            <a:r>
              <a:rPr lang="en-US" dirty="0" smtClean="0"/>
              <a:t>Section 1:  Introduction </a:t>
            </a:r>
          </a:p>
          <a:p>
            <a:pPr marL="342900" indent="-342900" algn="l">
              <a:buFont typeface="Arial" panose="020B0604020202020204" pitchFamily="34" charset="0"/>
              <a:buChar char="•"/>
            </a:pPr>
            <a:r>
              <a:rPr lang="en-US" dirty="0" smtClean="0"/>
              <a:t>Section 2:  Purpose of the Settlement Agreement</a:t>
            </a:r>
          </a:p>
          <a:p>
            <a:pPr marL="342900" indent="-342900" algn="l">
              <a:buFont typeface="Arial" panose="020B0604020202020204" pitchFamily="34" charset="0"/>
              <a:buChar char="•"/>
            </a:pPr>
            <a:r>
              <a:rPr lang="en-US" dirty="0" smtClean="0"/>
              <a:t>Section 3:  Compliance with Legal </a:t>
            </a:r>
            <a:r>
              <a:rPr lang="en-US" dirty="0"/>
              <a:t>R</a:t>
            </a:r>
            <a:r>
              <a:rPr lang="en-US" dirty="0" smtClean="0"/>
              <a:t>esponsibilities and Reservations of Rights</a:t>
            </a:r>
          </a:p>
          <a:p>
            <a:pPr marL="342900" indent="-342900" algn="l">
              <a:buFont typeface="Arial" panose="020B0604020202020204" pitchFamily="34" charset="0"/>
              <a:buChar char="•"/>
            </a:pPr>
            <a:r>
              <a:rPr lang="en-US" dirty="0" smtClean="0"/>
              <a:t>Section 4:  Settlement Agreement Commitments and Implementation</a:t>
            </a:r>
          </a:p>
          <a:p>
            <a:pPr marL="342900" indent="-342900" algn="l">
              <a:buFont typeface="Arial" panose="020B0604020202020204" pitchFamily="34" charset="0"/>
              <a:buChar char="•"/>
            </a:pPr>
            <a:r>
              <a:rPr lang="en-US" dirty="0" smtClean="0"/>
              <a:t>Section 5:  Dispute Resolution</a:t>
            </a:r>
          </a:p>
          <a:p>
            <a:pPr marL="342900" indent="-342900" algn="l">
              <a:buFont typeface="Arial" panose="020B0604020202020204" pitchFamily="34" charset="0"/>
              <a:buChar char="•"/>
            </a:pPr>
            <a:r>
              <a:rPr lang="en-US" dirty="0" smtClean="0"/>
              <a:t>Section 6:  Withdrawal from the Settlement Agreement</a:t>
            </a:r>
          </a:p>
          <a:p>
            <a:pPr marL="342900" indent="-342900" algn="l">
              <a:buFont typeface="Arial" panose="020B0604020202020204" pitchFamily="34" charset="0"/>
              <a:buChar char="•"/>
            </a:pPr>
            <a:r>
              <a:rPr lang="en-US" dirty="0" smtClean="0"/>
              <a:t>Section 7:  General Provisions</a:t>
            </a:r>
          </a:p>
          <a:p>
            <a:pPr marL="342900" indent="-342900" algn="l">
              <a:buFont typeface="Arial" panose="020B0604020202020204" pitchFamily="34" charset="0"/>
              <a:buChar char="•"/>
            </a:pPr>
            <a:r>
              <a:rPr lang="en-US" dirty="0" smtClean="0"/>
              <a:t>Section 8:  Execution of the Settlement Agreement</a:t>
            </a:r>
          </a:p>
          <a:p>
            <a:pPr marL="342900" indent="-342900" algn="l">
              <a:buFont typeface="Arial" panose="020B0604020202020204" pitchFamily="34" charset="0"/>
              <a:buChar cha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4812" y="225015"/>
            <a:ext cx="2644880" cy="2644880"/>
          </a:xfrm>
          <a:prstGeom prst="rect">
            <a:avLst/>
          </a:prstGeom>
        </p:spPr>
      </p:pic>
    </p:spTree>
    <p:extLst>
      <p:ext uri="{BB962C8B-B14F-4D97-AF65-F5344CB8AC3E}">
        <p14:creationId xmlns:p14="http://schemas.microsoft.com/office/powerpoint/2010/main" val="3766557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Exhibits &amp; Appendices of the Settlement Agreement</a:t>
            </a:r>
            <a:br>
              <a:rPr lang="en-US" sz="2800" dirty="0" smtClean="0"/>
            </a:br>
            <a:r>
              <a:rPr lang="en-US" sz="2400" dirty="0" smtClean="0"/>
              <a:t>(7 appendices with 110 Pages)</a:t>
            </a:r>
            <a:endParaRPr lang="en-US" sz="2400" dirty="0"/>
          </a:p>
        </p:txBody>
      </p:sp>
      <p:sp>
        <p:nvSpPr>
          <p:cNvPr id="3" name="Text Placeholder 2"/>
          <p:cNvSpPr>
            <a:spLocks noGrp="1"/>
          </p:cNvSpPr>
          <p:nvPr>
            <p:ph type="body" idx="1"/>
          </p:nvPr>
        </p:nvSpPr>
        <p:spPr>
          <a:xfrm>
            <a:off x="680322" y="4232171"/>
            <a:ext cx="9613860" cy="2508494"/>
          </a:xfrm>
        </p:spPr>
        <p:txBody>
          <a:bodyPr>
            <a:normAutofit fontScale="85000" lnSpcReduction="20000"/>
          </a:bodyPr>
          <a:lstStyle/>
          <a:p>
            <a:pPr marL="342900" indent="-342900" algn="l">
              <a:buFont typeface="Arial" panose="020B0604020202020204" pitchFamily="34" charset="0"/>
              <a:buChar char="•"/>
            </a:pPr>
            <a:r>
              <a:rPr lang="en-US" dirty="0" smtClean="0"/>
              <a:t>Appendix A:  Protection, Mitigation &amp; Enhancement Measures </a:t>
            </a:r>
            <a:r>
              <a:rPr lang="en-US" u="sng" dirty="0" smtClean="0"/>
              <a:t>Recommended to be </a:t>
            </a:r>
            <a:r>
              <a:rPr lang="en-US" dirty="0" smtClean="0"/>
              <a:t>		</a:t>
            </a:r>
            <a:r>
              <a:rPr lang="en-US" u="sng" dirty="0" smtClean="0"/>
              <a:t>included in the New Project License</a:t>
            </a:r>
          </a:p>
          <a:p>
            <a:pPr marL="342900" indent="-342900" algn="l">
              <a:buFont typeface="Arial" panose="020B0604020202020204" pitchFamily="34" charset="0"/>
              <a:buChar char="•"/>
            </a:pPr>
            <a:r>
              <a:rPr lang="en-US" dirty="0" smtClean="0"/>
              <a:t>Appendix B:  Measures Agreed to Among the Parties </a:t>
            </a:r>
            <a:r>
              <a:rPr lang="en-US" u="sng" dirty="0" smtClean="0"/>
              <a:t>but not to be included in the </a:t>
            </a:r>
            <a:r>
              <a:rPr lang="en-US" dirty="0" smtClean="0"/>
              <a:t>		</a:t>
            </a:r>
            <a:r>
              <a:rPr lang="en-US" u="sng" dirty="0" smtClean="0"/>
              <a:t>New Project License</a:t>
            </a:r>
          </a:p>
          <a:p>
            <a:pPr marL="342900" indent="-342900" algn="l">
              <a:buFont typeface="Arial" panose="020B0604020202020204" pitchFamily="34" charset="0"/>
              <a:buChar char="•"/>
            </a:pPr>
            <a:r>
              <a:rPr lang="en-US" dirty="0" smtClean="0"/>
              <a:t>Appendix C:  Ecological Committee</a:t>
            </a:r>
          </a:p>
          <a:p>
            <a:pPr marL="342900" indent="-342900" algn="l">
              <a:buFont typeface="Arial" panose="020B0604020202020204" pitchFamily="34" charset="0"/>
              <a:buChar char="•"/>
            </a:pPr>
            <a:r>
              <a:rPr lang="en-US" dirty="0" smtClean="0"/>
              <a:t>Appendix D:  SWRCB Collaborative Process Participation Statement</a:t>
            </a:r>
          </a:p>
          <a:p>
            <a:pPr marL="342900" indent="-342900" algn="l">
              <a:buFont typeface="Arial" panose="020B0604020202020204" pitchFamily="34" charset="0"/>
              <a:buChar char="•"/>
            </a:pPr>
            <a:r>
              <a:rPr lang="en-US" dirty="0" smtClean="0"/>
              <a:t>Appendix E:  Forest Service Draft 4€ Conditions</a:t>
            </a:r>
          </a:p>
          <a:p>
            <a:pPr marL="342900" indent="-342900" algn="l">
              <a:buFont typeface="Arial" panose="020B0604020202020204" pitchFamily="34" charset="0"/>
              <a:buChar char="•"/>
            </a:pPr>
            <a:r>
              <a:rPr lang="en-US" dirty="0" smtClean="0"/>
              <a:t>Appendix F:  Draft Agreement for Habitat Expansion</a:t>
            </a:r>
          </a:p>
          <a:p>
            <a:pPr marL="342900" indent="-342900" algn="l">
              <a:buFont typeface="Arial" panose="020B0604020202020204" pitchFamily="34" charset="0"/>
              <a:buChar char="•"/>
            </a:pPr>
            <a:r>
              <a:rPr lang="en-US" dirty="0" smtClean="0"/>
              <a:t>Appendix G:  List of Authorized Representatives</a:t>
            </a:r>
          </a:p>
          <a:p>
            <a:pPr marL="342900" indent="-342900" algn="l">
              <a:buFont typeface="Arial" panose="020B0604020202020204" pitchFamily="34" charset="0"/>
              <a:buChar char="•"/>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8065" y="265001"/>
            <a:ext cx="4198374" cy="2554284"/>
          </a:xfrm>
          <a:prstGeom prst="rect">
            <a:avLst/>
          </a:prstGeom>
        </p:spPr>
      </p:pic>
    </p:spTree>
    <p:extLst>
      <p:ext uri="{BB962C8B-B14F-4D97-AF65-F5344CB8AC3E}">
        <p14:creationId xmlns:p14="http://schemas.microsoft.com/office/powerpoint/2010/main" val="2577232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8946" y="613889"/>
            <a:ext cx="1440000" cy="1440000"/>
          </a:xfrm>
          <a:prstGeom prst="rect">
            <a:avLst/>
          </a:prstGeom>
        </p:spPr>
      </p:pic>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a:bodyPr>
          <a:lstStyle/>
          <a:p>
            <a:r>
              <a:rPr lang="en-US" sz="3200" dirty="0" smtClean="0"/>
              <a:t>Key points of the Settlement Agreement</a:t>
            </a:r>
            <a:endParaRPr lang="en-US" sz="3200" dirty="0"/>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p:txBody>
          <a:bodyPr>
            <a:normAutofit/>
          </a:bodyPr>
          <a:lstStyle/>
          <a:p>
            <a:r>
              <a:rPr lang="en-US" dirty="0" smtClean="0"/>
              <a:t>Multiple workshops held seeking public input</a:t>
            </a:r>
          </a:p>
          <a:p>
            <a:r>
              <a:rPr lang="en-US" dirty="0" smtClean="0"/>
              <a:t>Signatories of the SA agreed to uphold all of the terms &amp; conditions</a:t>
            </a:r>
          </a:p>
          <a:p>
            <a:r>
              <a:rPr lang="en-US" dirty="0" smtClean="0"/>
              <a:t>All signatories are bound to the terms of the SA provided the New Project License is not inconsistent with the SA</a:t>
            </a:r>
            <a:endParaRPr lang="en-US" dirty="0"/>
          </a:p>
          <a:p>
            <a:endParaRPr lang="en-US" dirty="0"/>
          </a:p>
          <a:p>
            <a:endParaRPr lang="en-US" dirty="0"/>
          </a:p>
        </p:txBody>
      </p:sp>
      <p:sp>
        <p:nvSpPr>
          <p:cNvPr id="4" name="Content Placeholder 3">
            <a:extLst>
              <a:ext uri="{FF2B5EF4-FFF2-40B4-BE49-F238E27FC236}">
                <a16:creationId xmlns:a16="http://schemas.microsoft.com/office/drawing/2014/main" id="{B6121FED-B50C-4A21-9460-5D32C70FEAA0}"/>
              </a:ext>
            </a:extLst>
          </p:cNvPr>
          <p:cNvSpPr>
            <a:spLocks noGrp="1"/>
          </p:cNvSpPr>
          <p:nvPr>
            <p:ph sz="half" idx="2"/>
          </p:nvPr>
        </p:nvSpPr>
        <p:spPr/>
        <p:txBody>
          <a:bodyPr>
            <a:normAutofit/>
          </a:bodyPr>
          <a:lstStyle/>
          <a:p>
            <a:pPr marL="0" indent="0">
              <a:buNone/>
            </a:pPr>
            <a:r>
              <a:rPr lang="en-US" dirty="0"/>
              <a:t>[Add a graphic that provides evidence of what you learned]</a:t>
            </a:r>
          </a:p>
          <a:p>
            <a:pPr marL="0" indent="0">
              <a:buNone/>
            </a:pP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7107" y="2658539"/>
            <a:ext cx="4165677" cy="2777118"/>
          </a:xfrm>
          <a:prstGeom prst="rect">
            <a:avLst/>
          </a:prstGeom>
        </p:spPr>
      </p:pic>
    </p:spTree>
    <p:extLst>
      <p:ext uri="{BB962C8B-B14F-4D97-AF65-F5344CB8AC3E}">
        <p14:creationId xmlns:p14="http://schemas.microsoft.com/office/powerpoint/2010/main" val="3689308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8946" y="613889"/>
            <a:ext cx="1440000" cy="1440000"/>
          </a:xfrm>
          <a:prstGeom prst="rect">
            <a:avLst/>
          </a:prstGeom>
        </p:spPr>
      </p:pic>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a:bodyPr>
          <a:lstStyle/>
          <a:p>
            <a:r>
              <a:rPr lang="en-US" sz="3200" dirty="0" smtClean="0"/>
              <a:t>Key points of the Settlement Agreement</a:t>
            </a:r>
            <a:endParaRPr lang="en-US" sz="3200" dirty="0"/>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p:txBody>
          <a:bodyPr>
            <a:normAutofit/>
          </a:bodyPr>
          <a:lstStyle/>
          <a:p>
            <a:r>
              <a:rPr lang="en-US" dirty="0" smtClean="0"/>
              <a:t>Protection, Mitigation and Enhancement Measures are made a part of the SA</a:t>
            </a:r>
          </a:p>
          <a:p>
            <a:r>
              <a:rPr lang="en-US" dirty="0" smtClean="0"/>
              <a:t>Biological Opinion must be consistent with the SA</a:t>
            </a:r>
          </a:p>
          <a:p>
            <a:r>
              <a:rPr lang="en-US" dirty="0" smtClean="0"/>
              <a:t>A Habitat Expansion Agreement  provides for protection of existing fish species</a:t>
            </a:r>
            <a:endParaRPr lang="en-US" dirty="0"/>
          </a:p>
          <a:p>
            <a:endParaRPr lang="en-US" dirty="0"/>
          </a:p>
          <a:p>
            <a:endParaRPr lang="en-US" dirty="0"/>
          </a:p>
        </p:txBody>
      </p:sp>
      <p:sp>
        <p:nvSpPr>
          <p:cNvPr id="4" name="Content Placeholder 3">
            <a:extLst>
              <a:ext uri="{FF2B5EF4-FFF2-40B4-BE49-F238E27FC236}">
                <a16:creationId xmlns:a16="http://schemas.microsoft.com/office/drawing/2014/main" id="{B6121FED-B50C-4A21-9460-5D32C70FEAA0}"/>
              </a:ext>
            </a:extLst>
          </p:cNvPr>
          <p:cNvSpPr>
            <a:spLocks noGrp="1"/>
          </p:cNvSpPr>
          <p:nvPr>
            <p:ph sz="half" idx="2"/>
          </p:nvPr>
        </p:nvSpPr>
        <p:spPr/>
        <p:txBody>
          <a:bodyPr>
            <a:normAutofit/>
          </a:bodyPr>
          <a:lstStyle/>
          <a:p>
            <a:pPr marL="0" indent="0">
              <a:buNone/>
            </a:pPr>
            <a:r>
              <a:rPr lang="en-US" dirty="0"/>
              <a:t>[Add a graphic that provides evidence of what you learned]</a:t>
            </a:r>
          </a:p>
          <a:p>
            <a:pPr marL="0" indent="0">
              <a:buNone/>
            </a:pPr>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7107" y="2658539"/>
            <a:ext cx="4165677" cy="2777118"/>
          </a:xfrm>
          <a:prstGeom prst="rect">
            <a:avLst/>
          </a:prstGeom>
        </p:spPr>
      </p:pic>
    </p:spTree>
    <p:extLst>
      <p:ext uri="{BB962C8B-B14F-4D97-AF65-F5344CB8AC3E}">
        <p14:creationId xmlns:p14="http://schemas.microsoft.com/office/powerpoint/2010/main" val="5906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9" name="Graphic 8" descr="Book icon">
            <a:extLst>
              <a:ext uri="{FF2B5EF4-FFF2-40B4-BE49-F238E27FC236}">
                <a16:creationId xmlns:a16="http://schemas.microsoft.com/office/drawing/2014/main" id="{E26792AF-5D39-4A12-8EDD-CC09A60BDA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44993" y="2961000"/>
            <a:ext cx="936000" cy="936000"/>
          </a:xfrm>
          <a:prstGeom prst="rect">
            <a:avLst/>
          </a:prstGeom>
        </p:spPr>
      </p:pic>
      <p:sp>
        <p:nvSpPr>
          <p:cNvPr id="2" name="Title 1">
            <a:extLst>
              <a:ext uri="{FF2B5EF4-FFF2-40B4-BE49-F238E27FC236}">
                <a16:creationId xmlns:a16="http://schemas.microsoft.com/office/drawing/2014/main" id="{8B98BBFB-4314-436C-A688-96F483D693AB}"/>
              </a:ext>
            </a:extLst>
          </p:cNvPr>
          <p:cNvSpPr>
            <a:spLocks noGrp="1"/>
          </p:cNvSpPr>
          <p:nvPr>
            <p:ph type="ctrTitle"/>
          </p:nvPr>
        </p:nvSpPr>
        <p:spPr>
          <a:xfrm>
            <a:off x="1828293" y="2742465"/>
            <a:ext cx="8672559" cy="1373070"/>
          </a:xfrm>
        </p:spPr>
        <p:txBody>
          <a:bodyPr anchor="ctr" anchorCtr="0"/>
          <a:lstStyle/>
          <a:p>
            <a:r>
              <a:rPr lang="en-US" sz="4000" dirty="0" smtClean="0"/>
              <a:t>BASICS OF A </a:t>
            </a:r>
            <a:br>
              <a:rPr lang="en-US" sz="4000" dirty="0" smtClean="0"/>
            </a:br>
            <a:r>
              <a:rPr lang="en-US" sz="4000" dirty="0" smtClean="0"/>
              <a:t>COMPLICATED AGREEMENT …</a:t>
            </a:r>
            <a:endParaRPr lang="en-US" sz="4000" dirty="0"/>
          </a:p>
        </p:txBody>
      </p:sp>
      <p:sp>
        <p:nvSpPr>
          <p:cNvPr id="3" name="Subtitle 2">
            <a:extLst>
              <a:ext uri="{FF2B5EF4-FFF2-40B4-BE49-F238E27FC236}">
                <a16:creationId xmlns:a16="http://schemas.microsoft.com/office/drawing/2014/main" id="{6AA173D3-8B7E-4F91-B862-AC30CB0D2705}"/>
              </a:ext>
            </a:extLst>
          </p:cNvPr>
          <p:cNvSpPr>
            <a:spLocks noGrp="1"/>
          </p:cNvSpPr>
          <p:nvPr>
            <p:ph type="subTitle" idx="1"/>
          </p:nvPr>
        </p:nvSpPr>
        <p:spPr>
          <a:xfrm>
            <a:off x="1828799" y="4394039"/>
            <a:ext cx="8493957" cy="2039129"/>
          </a:xfrm>
        </p:spPr>
        <p:txBody>
          <a:bodyPr>
            <a:normAutofit/>
          </a:bodyPr>
          <a:lstStyle/>
          <a:p>
            <a:r>
              <a:rPr lang="en-US" sz="2800" dirty="0" smtClean="0"/>
              <a:t>SETTLEMENT AGREEMENT</a:t>
            </a:r>
            <a:endParaRPr lang="en-US" sz="2800" dirty="0"/>
          </a:p>
          <a:p>
            <a:r>
              <a:rPr lang="en-US" sz="2800" dirty="0" smtClean="0"/>
              <a:t>FOR LICENSING OF THE OROVILLE FACILITIES</a:t>
            </a:r>
          </a:p>
          <a:p>
            <a:r>
              <a:rPr lang="en-US" sz="2800" dirty="0" smtClean="0"/>
              <a:t>FERC PROJECT No. 2100</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546961"/>
            <a:ext cx="1755972" cy="1847078"/>
          </a:xfrm>
          <a:prstGeom prst="rect">
            <a:avLst/>
          </a:prstGeom>
        </p:spPr>
      </p:pic>
    </p:spTree>
    <p:extLst>
      <p:ext uri="{BB962C8B-B14F-4D97-AF65-F5344CB8AC3E}">
        <p14:creationId xmlns:p14="http://schemas.microsoft.com/office/powerpoint/2010/main" val="1906530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Process Graphic">
            <a:extLst>
              <a:ext uri="{FF2B5EF4-FFF2-40B4-BE49-F238E27FC236}">
                <a16:creationId xmlns:a16="http://schemas.microsoft.com/office/drawing/2014/main" id="{F9ADA81D-4CDA-4EE1-9CD8-D4A3F8136A10}"/>
              </a:ext>
            </a:extLst>
          </p:cNvPr>
          <p:cNvGrpSpPr/>
          <p:nvPr/>
        </p:nvGrpSpPr>
        <p:grpSpPr>
          <a:xfrm>
            <a:off x="1368383" y="407134"/>
            <a:ext cx="10000927" cy="3928650"/>
            <a:chOff x="1217657" y="557856"/>
            <a:chExt cx="10000927" cy="3928650"/>
          </a:xfrm>
        </p:grpSpPr>
        <p:grpSp>
          <p:nvGrpSpPr>
            <p:cNvPr id="66" name="Group 38">
              <a:extLst>
                <a:ext uri="{FF2B5EF4-FFF2-40B4-BE49-F238E27FC236}">
                  <a16:creationId xmlns:a16="http://schemas.microsoft.com/office/drawing/2014/main" id="{7C34D6D9-0983-416B-977A-8FED815B2CDA}"/>
                </a:ext>
              </a:extLst>
            </p:cNvPr>
            <p:cNvGrpSpPr>
              <a:grpSpLocks/>
            </p:cNvGrpSpPr>
            <p:nvPr/>
          </p:nvGrpSpPr>
          <p:grpSpPr bwMode="auto">
            <a:xfrm>
              <a:off x="4062519" y="1043382"/>
              <a:ext cx="972000" cy="276225"/>
              <a:chOff x="1848067" y="2697524"/>
              <a:chExt cx="2311184" cy="316190"/>
            </a:xfrm>
          </p:grpSpPr>
          <p:cxnSp>
            <p:nvCxnSpPr>
              <p:cNvPr id="67" name="Straight Connector 66">
                <a:extLst>
                  <a:ext uri="{FF2B5EF4-FFF2-40B4-BE49-F238E27FC236}">
                    <a16:creationId xmlns:a16="http://schemas.microsoft.com/office/drawing/2014/main" id="{B321B9D2-93F8-4A1E-B0F6-22CA692D2380}"/>
                  </a:ext>
                </a:extLst>
              </p:cNvPr>
              <p:cNvCxnSpPr/>
              <p:nvPr/>
            </p:nvCxnSpPr>
            <p:spPr>
              <a:xfrm flipH="1" flipV="1">
                <a:off x="3660361" y="2697524"/>
                <a:ext cx="498890" cy="316190"/>
              </a:xfrm>
              <a:prstGeom prst="line">
                <a:avLst/>
              </a:prstGeom>
              <a:ln w="190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398E55C6-1C13-4113-9F6C-E45A6B5BDFBF}"/>
                  </a:ext>
                </a:extLst>
              </p:cNvPr>
              <p:cNvCxnSpPr/>
              <p:nvPr/>
            </p:nvCxnSpPr>
            <p:spPr>
              <a:xfrm flipH="1">
                <a:off x="1848067" y="2697524"/>
                <a:ext cx="1812294" cy="0"/>
              </a:xfrm>
              <a:prstGeom prst="line">
                <a:avLst/>
              </a:prstGeom>
              <a:ln w="19050">
                <a:solidFill>
                  <a:schemeClr val="tx1"/>
                </a:solidFill>
                <a:prstDash val="sysDash"/>
                <a:tailEnd type="oval"/>
              </a:ln>
            </p:spPr>
            <p:style>
              <a:lnRef idx="1">
                <a:schemeClr val="dk1"/>
              </a:lnRef>
              <a:fillRef idx="0">
                <a:schemeClr val="dk1"/>
              </a:fillRef>
              <a:effectRef idx="0">
                <a:schemeClr val="dk1"/>
              </a:effectRef>
              <a:fontRef idx="minor">
                <a:schemeClr val="tx1"/>
              </a:fontRef>
            </p:style>
          </p:cxnSp>
        </p:grpSp>
        <p:grpSp>
          <p:nvGrpSpPr>
            <p:cNvPr id="69" name="Group 41">
              <a:extLst>
                <a:ext uri="{FF2B5EF4-FFF2-40B4-BE49-F238E27FC236}">
                  <a16:creationId xmlns:a16="http://schemas.microsoft.com/office/drawing/2014/main" id="{6AF12EBC-F860-48D7-954E-F55642FE6F83}"/>
                </a:ext>
              </a:extLst>
            </p:cNvPr>
            <p:cNvGrpSpPr>
              <a:grpSpLocks/>
            </p:cNvGrpSpPr>
            <p:nvPr/>
          </p:nvGrpSpPr>
          <p:grpSpPr bwMode="auto">
            <a:xfrm>
              <a:off x="3942468" y="3536007"/>
              <a:ext cx="972000" cy="342900"/>
              <a:chOff x="2185142" y="4994858"/>
              <a:chExt cx="2113299" cy="316190"/>
            </a:xfrm>
          </p:grpSpPr>
          <p:cxnSp>
            <p:nvCxnSpPr>
              <p:cNvPr id="70" name="Straight Connector 69">
                <a:extLst>
                  <a:ext uri="{FF2B5EF4-FFF2-40B4-BE49-F238E27FC236}">
                    <a16:creationId xmlns:a16="http://schemas.microsoft.com/office/drawing/2014/main" id="{77205079-344A-4B09-8E4B-81258C4108CE}"/>
                  </a:ext>
                </a:extLst>
              </p:cNvPr>
              <p:cNvCxnSpPr/>
              <p:nvPr/>
            </p:nvCxnSpPr>
            <p:spPr>
              <a:xfrm flipH="1">
                <a:off x="3800620" y="4994858"/>
                <a:ext cx="497821" cy="316190"/>
              </a:xfrm>
              <a:prstGeom prst="line">
                <a:avLst/>
              </a:prstGeom>
              <a:ln w="190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8B5A1990-4A94-45C7-BF48-6E6F48840887}"/>
                  </a:ext>
                </a:extLst>
              </p:cNvPr>
              <p:cNvCxnSpPr/>
              <p:nvPr/>
            </p:nvCxnSpPr>
            <p:spPr>
              <a:xfrm flipH="1">
                <a:off x="2185142" y="5311048"/>
                <a:ext cx="1615478" cy="0"/>
              </a:xfrm>
              <a:prstGeom prst="line">
                <a:avLst/>
              </a:prstGeom>
              <a:ln w="19050">
                <a:solidFill>
                  <a:schemeClr val="tx1"/>
                </a:solidFill>
                <a:prstDash val="sysDash"/>
                <a:tailEnd type="oval"/>
              </a:ln>
            </p:spPr>
            <p:style>
              <a:lnRef idx="1">
                <a:schemeClr val="dk1"/>
              </a:lnRef>
              <a:fillRef idx="0">
                <a:schemeClr val="dk1"/>
              </a:fillRef>
              <a:effectRef idx="0">
                <a:schemeClr val="dk1"/>
              </a:effectRef>
              <a:fontRef idx="minor">
                <a:schemeClr val="tx1"/>
              </a:fontRef>
            </p:style>
          </p:cxnSp>
        </p:grpSp>
        <p:grpSp>
          <p:nvGrpSpPr>
            <p:cNvPr id="72" name="Group 44">
              <a:extLst>
                <a:ext uri="{FF2B5EF4-FFF2-40B4-BE49-F238E27FC236}">
                  <a16:creationId xmlns:a16="http://schemas.microsoft.com/office/drawing/2014/main" id="{C9C7CCD5-FADD-494E-B833-E696B6347857}"/>
                </a:ext>
              </a:extLst>
            </p:cNvPr>
            <p:cNvGrpSpPr>
              <a:grpSpLocks/>
            </p:cNvGrpSpPr>
            <p:nvPr/>
          </p:nvGrpSpPr>
          <p:grpSpPr bwMode="auto">
            <a:xfrm>
              <a:off x="7256378" y="1150688"/>
              <a:ext cx="972000" cy="257175"/>
              <a:chOff x="7528087" y="2680840"/>
              <a:chExt cx="2061939" cy="316190"/>
            </a:xfrm>
          </p:grpSpPr>
          <p:cxnSp>
            <p:nvCxnSpPr>
              <p:cNvPr id="73" name="Straight Connector 72">
                <a:extLst>
                  <a:ext uri="{FF2B5EF4-FFF2-40B4-BE49-F238E27FC236}">
                    <a16:creationId xmlns:a16="http://schemas.microsoft.com/office/drawing/2014/main" id="{6E30FCF4-384F-4BCE-8A64-252581213005}"/>
                  </a:ext>
                </a:extLst>
              </p:cNvPr>
              <p:cNvCxnSpPr/>
              <p:nvPr/>
            </p:nvCxnSpPr>
            <p:spPr>
              <a:xfrm flipV="1">
                <a:off x="7528087" y="2680840"/>
                <a:ext cx="498282" cy="316190"/>
              </a:xfrm>
              <a:prstGeom prst="line">
                <a:avLst/>
              </a:prstGeom>
              <a:ln w="190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78110554-BB05-45B3-8562-EF9B3D037476}"/>
                  </a:ext>
                </a:extLst>
              </p:cNvPr>
              <p:cNvCxnSpPr/>
              <p:nvPr/>
            </p:nvCxnSpPr>
            <p:spPr>
              <a:xfrm>
                <a:off x="8026369" y="2680840"/>
                <a:ext cx="1563657" cy="0"/>
              </a:xfrm>
              <a:prstGeom prst="line">
                <a:avLst/>
              </a:prstGeom>
              <a:ln w="19050">
                <a:solidFill>
                  <a:schemeClr val="tx1"/>
                </a:solidFill>
                <a:prstDash val="sysDash"/>
                <a:tailEnd type="oval"/>
              </a:ln>
            </p:spPr>
            <p:style>
              <a:lnRef idx="1">
                <a:schemeClr val="dk1"/>
              </a:lnRef>
              <a:fillRef idx="0">
                <a:schemeClr val="dk1"/>
              </a:fillRef>
              <a:effectRef idx="0">
                <a:schemeClr val="dk1"/>
              </a:effectRef>
              <a:fontRef idx="minor">
                <a:schemeClr val="tx1"/>
              </a:fontRef>
            </p:style>
          </p:cxnSp>
        </p:grpSp>
        <p:grpSp>
          <p:nvGrpSpPr>
            <p:cNvPr id="75" name="Group 47">
              <a:extLst>
                <a:ext uri="{FF2B5EF4-FFF2-40B4-BE49-F238E27FC236}">
                  <a16:creationId xmlns:a16="http://schemas.microsoft.com/office/drawing/2014/main" id="{F731FD38-2C74-409F-ABEE-FB71D08D9DA2}"/>
                </a:ext>
              </a:extLst>
            </p:cNvPr>
            <p:cNvGrpSpPr>
              <a:grpSpLocks/>
            </p:cNvGrpSpPr>
            <p:nvPr/>
          </p:nvGrpSpPr>
          <p:grpSpPr bwMode="auto">
            <a:xfrm>
              <a:off x="7138000" y="3625377"/>
              <a:ext cx="972000" cy="257175"/>
              <a:chOff x="8125333" y="4745260"/>
              <a:chExt cx="2389596" cy="203034"/>
            </a:xfrm>
          </p:grpSpPr>
          <p:cxnSp>
            <p:nvCxnSpPr>
              <p:cNvPr id="76" name="Straight Connector 75">
                <a:extLst>
                  <a:ext uri="{FF2B5EF4-FFF2-40B4-BE49-F238E27FC236}">
                    <a16:creationId xmlns:a16="http://schemas.microsoft.com/office/drawing/2014/main" id="{F88E2E87-32BE-4F6C-8332-3967C91A27E1}"/>
                  </a:ext>
                </a:extLst>
              </p:cNvPr>
              <p:cNvCxnSpPr/>
              <p:nvPr/>
            </p:nvCxnSpPr>
            <p:spPr>
              <a:xfrm>
                <a:off x="8125333" y="4745260"/>
                <a:ext cx="523688" cy="203034"/>
              </a:xfrm>
              <a:prstGeom prst="line">
                <a:avLst/>
              </a:prstGeom>
              <a:ln w="19050">
                <a:solidFill>
                  <a:schemeClr val="tx1"/>
                </a:solidFill>
                <a:prstDash val="sysDash"/>
              </a:ln>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1F113495-1E79-41B5-9C91-E7595347E51F}"/>
                  </a:ext>
                </a:extLst>
              </p:cNvPr>
              <p:cNvCxnSpPr/>
              <p:nvPr/>
            </p:nvCxnSpPr>
            <p:spPr>
              <a:xfrm>
                <a:off x="8649021" y="4948294"/>
                <a:ext cx="1865908" cy="0"/>
              </a:xfrm>
              <a:prstGeom prst="line">
                <a:avLst/>
              </a:prstGeom>
              <a:ln w="19050">
                <a:solidFill>
                  <a:schemeClr val="tx1"/>
                </a:solidFill>
                <a:prstDash val="sysDash"/>
                <a:tailEnd type="oval"/>
              </a:ln>
            </p:spPr>
            <p:style>
              <a:lnRef idx="1">
                <a:schemeClr val="dk1"/>
              </a:lnRef>
              <a:fillRef idx="0">
                <a:schemeClr val="dk1"/>
              </a:fillRef>
              <a:effectRef idx="0">
                <a:schemeClr val="dk1"/>
              </a:effectRef>
              <a:fontRef idx="minor">
                <a:schemeClr val="tx1"/>
              </a:fontRef>
            </p:style>
          </p:cxnSp>
        </p:grpSp>
        <p:grpSp>
          <p:nvGrpSpPr>
            <p:cNvPr id="32" name="Group 50">
              <a:extLst>
                <a:ext uri="{FF2B5EF4-FFF2-40B4-BE49-F238E27FC236}">
                  <a16:creationId xmlns:a16="http://schemas.microsoft.com/office/drawing/2014/main" id="{98D80246-D915-4AF3-8BF2-AAAD83F59F3F}"/>
                </a:ext>
              </a:extLst>
            </p:cNvPr>
            <p:cNvGrpSpPr>
              <a:grpSpLocks noChangeAspect="1"/>
            </p:cNvGrpSpPr>
            <p:nvPr/>
          </p:nvGrpSpPr>
          <p:grpSpPr bwMode="auto">
            <a:xfrm>
              <a:off x="4236365" y="672157"/>
              <a:ext cx="3692525" cy="3660775"/>
              <a:chOff x="1961" y="581"/>
              <a:chExt cx="3678" cy="3648"/>
            </a:xfrm>
          </p:grpSpPr>
          <p:sp>
            <p:nvSpPr>
              <p:cNvPr id="33" name="Freeform 51">
                <a:extLst>
                  <a:ext uri="{FF2B5EF4-FFF2-40B4-BE49-F238E27FC236}">
                    <a16:creationId xmlns:a16="http://schemas.microsoft.com/office/drawing/2014/main" id="{C635BAAE-190D-4F54-97E2-0F4CE4427E88}"/>
                  </a:ext>
                </a:extLst>
              </p:cNvPr>
              <p:cNvSpPr>
                <a:spLocks/>
              </p:cNvSpPr>
              <p:nvPr/>
            </p:nvSpPr>
            <p:spPr bwMode="auto">
              <a:xfrm>
                <a:off x="2949" y="3391"/>
                <a:ext cx="588" cy="509"/>
              </a:xfrm>
              <a:custGeom>
                <a:avLst/>
                <a:gdLst>
                  <a:gd name="T0" fmla="*/ 122 w 286"/>
                  <a:gd name="T1" fmla="*/ 248 h 248"/>
                  <a:gd name="T2" fmla="*/ 239 w 286"/>
                  <a:gd name="T3" fmla="*/ 219 h 248"/>
                  <a:gd name="T4" fmla="*/ 20 w 286"/>
                  <a:gd name="T5" fmla="*/ 0 h 248"/>
                  <a:gd name="T6" fmla="*/ 76 w 286"/>
                  <a:gd name="T7" fmla="*/ 241 h 248"/>
                  <a:gd name="T8" fmla="*/ 122 w 286"/>
                  <a:gd name="T9" fmla="*/ 248 h 248"/>
                </a:gdLst>
                <a:ahLst/>
                <a:cxnLst>
                  <a:cxn ang="0">
                    <a:pos x="T0" y="T1"/>
                  </a:cxn>
                  <a:cxn ang="0">
                    <a:pos x="T2" y="T3"/>
                  </a:cxn>
                  <a:cxn ang="0">
                    <a:pos x="T4" y="T5"/>
                  </a:cxn>
                  <a:cxn ang="0">
                    <a:pos x="T6" y="T7"/>
                  </a:cxn>
                  <a:cxn ang="0">
                    <a:pos x="T8" y="T9"/>
                  </a:cxn>
                </a:cxnLst>
                <a:rect l="0" t="0" r="r" b="b"/>
                <a:pathLst>
                  <a:path w="286" h="248">
                    <a:moveTo>
                      <a:pt x="122" y="248"/>
                    </a:moveTo>
                    <a:cubicBezTo>
                      <a:pt x="122" y="248"/>
                      <a:pt x="192" y="241"/>
                      <a:pt x="239" y="219"/>
                    </a:cubicBezTo>
                    <a:cubicBezTo>
                      <a:pt x="286" y="197"/>
                      <a:pt x="20" y="0"/>
                      <a:pt x="20" y="0"/>
                    </a:cubicBezTo>
                    <a:cubicBezTo>
                      <a:pt x="20" y="0"/>
                      <a:pt x="0" y="210"/>
                      <a:pt x="76" y="241"/>
                    </a:cubicBezTo>
                    <a:lnTo>
                      <a:pt x="122" y="248"/>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j-lt"/>
                </a:endParaRPr>
              </a:p>
            </p:txBody>
          </p:sp>
          <p:sp>
            <p:nvSpPr>
              <p:cNvPr id="34" name="Freeform 52">
                <a:extLst>
                  <a:ext uri="{FF2B5EF4-FFF2-40B4-BE49-F238E27FC236}">
                    <a16:creationId xmlns:a16="http://schemas.microsoft.com/office/drawing/2014/main" id="{A4C906DC-717D-4EBF-A828-99847149716D}"/>
                  </a:ext>
                </a:extLst>
              </p:cNvPr>
              <p:cNvSpPr>
                <a:spLocks/>
              </p:cNvSpPr>
              <p:nvPr/>
            </p:nvSpPr>
            <p:spPr bwMode="auto">
              <a:xfrm>
                <a:off x="4799" y="2653"/>
                <a:ext cx="509" cy="588"/>
              </a:xfrm>
              <a:custGeom>
                <a:avLst/>
                <a:gdLst>
                  <a:gd name="T0" fmla="*/ 248 w 248"/>
                  <a:gd name="T1" fmla="*/ 164 h 287"/>
                  <a:gd name="T2" fmla="*/ 219 w 248"/>
                  <a:gd name="T3" fmla="*/ 48 h 287"/>
                  <a:gd name="T4" fmla="*/ 0 w 248"/>
                  <a:gd name="T5" fmla="*/ 266 h 287"/>
                  <a:gd name="T6" fmla="*/ 241 w 248"/>
                  <a:gd name="T7" fmla="*/ 210 h 287"/>
                  <a:gd name="T8" fmla="*/ 248 w 248"/>
                  <a:gd name="T9" fmla="*/ 164 h 287"/>
                </a:gdLst>
                <a:ahLst/>
                <a:cxnLst>
                  <a:cxn ang="0">
                    <a:pos x="T0" y="T1"/>
                  </a:cxn>
                  <a:cxn ang="0">
                    <a:pos x="T2" y="T3"/>
                  </a:cxn>
                  <a:cxn ang="0">
                    <a:pos x="T4" y="T5"/>
                  </a:cxn>
                  <a:cxn ang="0">
                    <a:pos x="T6" y="T7"/>
                  </a:cxn>
                  <a:cxn ang="0">
                    <a:pos x="T8" y="T9"/>
                  </a:cxn>
                </a:cxnLst>
                <a:rect l="0" t="0" r="r" b="b"/>
                <a:pathLst>
                  <a:path w="248" h="287">
                    <a:moveTo>
                      <a:pt x="248" y="164"/>
                    </a:moveTo>
                    <a:cubicBezTo>
                      <a:pt x="248" y="164"/>
                      <a:pt x="241" y="95"/>
                      <a:pt x="219" y="48"/>
                    </a:cubicBezTo>
                    <a:cubicBezTo>
                      <a:pt x="197" y="0"/>
                      <a:pt x="0" y="266"/>
                      <a:pt x="0" y="266"/>
                    </a:cubicBezTo>
                    <a:cubicBezTo>
                      <a:pt x="0" y="266"/>
                      <a:pt x="210" y="287"/>
                      <a:pt x="241" y="210"/>
                    </a:cubicBezTo>
                    <a:lnTo>
                      <a:pt x="248" y="164"/>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j-lt"/>
                </a:endParaRPr>
              </a:p>
            </p:txBody>
          </p:sp>
          <p:sp>
            <p:nvSpPr>
              <p:cNvPr id="35" name="Freeform 53">
                <a:extLst>
                  <a:ext uri="{FF2B5EF4-FFF2-40B4-BE49-F238E27FC236}">
                    <a16:creationId xmlns:a16="http://schemas.microsoft.com/office/drawing/2014/main" id="{16DB17D7-0314-422D-8934-66E719852ACA}"/>
                  </a:ext>
                </a:extLst>
              </p:cNvPr>
              <p:cNvSpPr>
                <a:spLocks/>
              </p:cNvSpPr>
              <p:nvPr/>
            </p:nvSpPr>
            <p:spPr bwMode="auto">
              <a:xfrm>
                <a:off x="4062" y="883"/>
                <a:ext cx="588" cy="508"/>
              </a:xfrm>
              <a:custGeom>
                <a:avLst/>
                <a:gdLst>
                  <a:gd name="T0" fmla="*/ 163 w 286"/>
                  <a:gd name="T1" fmla="*/ 0 h 247"/>
                  <a:gd name="T2" fmla="*/ 47 w 286"/>
                  <a:gd name="T3" fmla="*/ 28 h 247"/>
                  <a:gd name="T4" fmla="*/ 266 w 286"/>
                  <a:gd name="T5" fmla="*/ 247 h 247"/>
                  <a:gd name="T6" fmla="*/ 209 w 286"/>
                  <a:gd name="T7" fmla="*/ 6 h 247"/>
                  <a:gd name="T8" fmla="*/ 163 w 286"/>
                  <a:gd name="T9" fmla="*/ 0 h 247"/>
                </a:gdLst>
                <a:ahLst/>
                <a:cxnLst>
                  <a:cxn ang="0">
                    <a:pos x="T0" y="T1"/>
                  </a:cxn>
                  <a:cxn ang="0">
                    <a:pos x="T2" y="T3"/>
                  </a:cxn>
                  <a:cxn ang="0">
                    <a:pos x="T4" y="T5"/>
                  </a:cxn>
                  <a:cxn ang="0">
                    <a:pos x="T6" y="T7"/>
                  </a:cxn>
                  <a:cxn ang="0">
                    <a:pos x="T8" y="T9"/>
                  </a:cxn>
                </a:cxnLst>
                <a:rect l="0" t="0" r="r" b="b"/>
                <a:pathLst>
                  <a:path w="286" h="247">
                    <a:moveTo>
                      <a:pt x="163" y="0"/>
                    </a:moveTo>
                    <a:cubicBezTo>
                      <a:pt x="163" y="0"/>
                      <a:pt x="94" y="6"/>
                      <a:pt x="47" y="28"/>
                    </a:cubicBezTo>
                    <a:cubicBezTo>
                      <a:pt x="0" y="50"/>
                      <a:pt x="266" y="247"/>
                      <a:pt x="266" y="247"/>
                    </a:cubicBezTo>
                    <a:cubicBezTo>
                      <a:pt x="266" y="247"/>
                      <a:pt x="286" y="37"/>
                      <a:pt x="209" y="6"/>
                    </a:cubicBezTo>
                    <a:lnTo>
                      <a:pt x="163"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j-lt"/>
                </a:endParaRPr>
              </a:p>
            </p:txBody>
          </p:sp>
          <p:sp>
            <p:nvSpPr>
              <p:cNvPr id="36" name="Freeform 54">
                <a:extLst>
                  <a:ext uri="{FF2B5EF4-FFF2-40B4-BE49-F238E27FC236}">
                    <a16:creationId xmlns:a16="http://schemas.microsoft.com/office/drawing/2014/main" id="{C9AEF7F8-2262-4B1A-BB75-C27D30C30FA8}"/>
                  </a:ext>
                </a:extLst>
              </p:cNvPr>
              <p:cNvSpPr>
                <a:spLocks/>
              </p:cNvSpPr>
              <p:nvPr/>
            </p:nvSpPr>
            <p:spPr bwMode="auto">
              <a:xfrm>
                <a:off x="2291" y="1541"/>
                <a:ext cx="508" cy="588"/>
              </a:xfrm>
              <a:custGeom>
                <a:avLst/>
                <a:gdLst>
                  <a:gd name="T0" fmla="*/ 0 w 247"/>
                  <a:gd name="T1" fmla="*/ 122 h 286"/>
                  <a:gd name="T2" fmla="*/ 28 w 247"/>
                  <a:gd name="T3" fmla="*/ 239 h 286"/>
                  <a:gd name="T4" fmla="*/ 247 w 247"/>
                  <a:gd name="T5" fmla="*/ 20 h 286"/>
                  <a:gd name="T6" fmla="*/ 6 w 247"/>
                  <a:gd name="T7" fmla="*/ 76 h 286"/>
                  <a:gd name="T8" fmla="*/ 0 w 247"/>
                  <a:gd name="T9" fmla="*/ 122 h 286"/>
                </a:gdLst>
                <a:ahLst/>
                <a:cxnLst>
                  <a:cxn ang="0">
                    <a:pos x="T0" y="T1"/>
                  </a:cxn>
                  <a:cxn ang="0">
                    <a:pos x="T2" y="T3"/>
                  </a:cxn>
                  <a:cxn ang="0">
                    <a:pos x="T4" y="T5"/>
                  </a:cxn>
                  <a:cxn ang="0">
                    <a:pos x="T6" y="T7"/>
                  </a:cxn>
                  <a:cxn ang="0">
                    <a:pos x="T8" y="T9"/>
                  </a:cxn>
                </a:cxnLst>
                <a:rect l="0" t="0" r="r" b="b"/>
                <a:pathLst>
                  <a:path w="247" h="286">
                    <a:moveTo>
                      <a:pt x="0" y="122"/>
                    </a:moveTo>
                    <a:cubicBezTo>
                      <a:pt x="0" y="122"/>
                      <a:pt x="6" y="192"/>
                      <a:pt x="28" y="239"/>
                    </a:cubicBezTo>
                    <a:cubicBezTo>
                      <a:pt x="50" y="286"/>
                      <a:pt x="247" y="20"/>
                      <a:pt x="247" y="20"/>
                    </a:cubicBezTo>
                    <a:cubicBezTo>
                      <a:pt x="247" y="20"/>
                      <a:pt x="37" y="0"/>
                      <a:pt x="6" y="76"/>
                    </a:cubicBezTo>
                    <a:lnTo>
                      <a:pt x="0" y="12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j-lt"/>
                </a:endParaRPr>
              </a:p>
            </p:txBody>
          </p:sp>
          <p:sp>
            <p:nvSpPr>
              <p:cNvPr id="37" name="Freeform 55">
                <a:extLst>
                  <a:ext uri="{FF2B5EF4-FFF2-40B4-BE49-F238E27FC236}">
                    <a16:creationId xmlns:a16="http://schemas.microsoft.com/office/drawing/2014/main" id="{D1F54A9F-CB6B-4707-92E5-8908E37BD0A6}"/>
                  </a:ext>
                </a:extLst>
              </p:cNvPr>
              <p:cNvSpPr>
                <a:spLocks/>
              </p:cNvSpPr>
              <p:nvPr/>
            </p:nvSpPr>
            <p:spPr bwMode="auto">
              <a:xfrm>
                <a:off x="1961" y="581"/>
                <a:ext cx="3678" cy="3648"/>
              </a:xfrm>
              <a:custGeom>
                <a:avLst/>
                <a:gdLst>
                  <a:gd name="T0" fmla="*/ 921 w 1790"/>
                  <a:gd name="T1" fmla="*/ 0 h 1775"/>
                  <a:gd name="T2" fmla="*/ 1775 w 1790"/>
                  <a:gd name="T3" fmla="*/ 855 h 1775"/>
                  <a:gd name="T4" fmla="*/ 1775 w 1790"/>
                  <a:gd name="T5" fmla="*/ 907 h 1775"/>
                  <a:gd name="T6" fmla="*/ 921 w 1790"/>
                  <a:gd name="T7" fmla="*/ 1761 h 1775"/>
                  <a:gd name="T8" fmla="*/ 869 w 1790"/>
                  <a:gd name="T9" fmla="*/ 1761 h 1775"/>
                  <a:gd name="T10" fmla="*/ 14 w 1790"/>
                  <a:gd name="T11" fmla="*/ 907 h 1775"/>
                  <a:gd name="T12" fmla="*/ 14 w 1790"/>
                  <a:gd name="T13" fmla="*/ 855 h 1775"/>
                  <a:gd name="T14" fmla="*/ 869 w 1790"/>
                  <a:gd name="T15" fmla="*/ 0 h 17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0" h="1775">
                    <a:moveTo>
                      <a:pt x="921" y="0"/>
                    </a:moveTo>
                    <a:cubicBezTo>
                      <a:pt x="1775" y="855"/>
                      <a:pt x="1775" y="855"/>
                      <a:pt x="1775" y="855"/>
                    </a:cubicBezTo>
                    <a:cubicBezTo>
                      <a:pt x="1790" y="869"/>
                      <a:pt x="1790" y="892"/>
                      <a:pt x="1775" y="907"/>
                    </a:cubicBezTo>
                    <a:cubicBezTo>
                      <a:pt x="921" y="1761"/>
                      <a:pt x="921" y="1761"/>
                      <a:pt x="921" y="1761"/>
                    </a:cubicBezTo>
                    <a:cubicBezTo>
                      <a:pt x="906" y="1775"/>
                      <a:pt x="883" y="1775"/>
                      <a:pt x="869" y="1761"/>
                    </a:cubicBezTo>
                    <a:cubicBezTo>
                      <a:pt x="14" y="907"/>
                      <a:pt x="14" y="907"/>
                      <a:pt x="14" y="907"/>
                    </a:cubicBezTo>
                    <a:cubicBezTo>
                      <a:pt x="0" y="892"/>
                      <a:pt x="0" y="869"/>
                      <a:pt x="14" y="855"/>
                    </a:cubicBezTo>
                    <a:cubicBezTo>
                      <a:pt x="869" y="0"/>
                      <a:pt x="869" y="0"/>
                      <a:pt x="869" y="0"/>
                    </a:cubicBezTo>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j-lt"/>
                </a:endParaRPr>
              </a:p>
            </p:txBody>
          </p:sp>
          <p:sp>
            <p:nvSpPr>
              <p:cNvPr id="38" name="Freeform 56">
                <a:extLst>
                  <a:ext uri="{FF2B5EF4-FFF2-40B4-BE49-F238E27FC236}">
                    <a16:creationId xmlns:a16="http://schemas.microsoft.com/office/drawing/2014/main" id="{EC6C5E2C-56C4-40C6-8CA0-1BD73021F86D}"/>
                  </a:ext>
                </a:extLst>
              </p:cNvPr>
              <p:cNvSpPr>
                <a:spLocks/>
              </p:cNvSpPr>
              <p:nvPr/>
            </p:nvSpPr>
            <p:spPr bwMode="auto">
              <a:xfrm>
                <a:off x="2267" y="659"/>
                <a:ext cx="1979" cy="1155"/>
              </a:xfrm>
              <a:custGeom>
                <a:avLst/>
                <a:gdLst>
                  <a:gd name="T0" fmla="*/ 1420 w 963"/>
                  <a:gd name="T1" fmla="*/ 0 h 562"/>
                  <a:gd name="T2" fmla="*/ 1420 w 963"/>
                  <a:gd name="T3" fmla="*/ 195 h 562"/>
                  <a:gd name="T4" fmla="*/ 892 w 963"/>
                  <a:gd name="T5" fmla="*/ 195 h 562"/>
                  <a:gd name="T6" fmla="*/ 801 w 963"/>
                  <a:gd name="T7" fmla="*/ 238 h 562"/>
                  <a:gd name="T8" fmla="*/ 47 w 963"/>
                  <a:gd name="T9" fmla="*/ 991 h 562"/>
                  <a:gd name="T10" fmla="*/ 25 w 963"/>
                  <a:gd name="T11" fmla="*/ 1132 h 562"/>
                  <a:gd name="T12" fmla="*/ 58 w 963"/>
                  <a:gd name="T13" fmla="*/ 1026 h 562"/>
                  <a:gd name="T14" fmla="*/ 232 w 963"/>
                  <a:gd name="T15" fmla="*/ 956 h 562"/>
                  <a:gd name="T16" fmla="*/ 1385 w 963"/>
                  <a:gd name="T17" fmla="*/ 956 h 562"/>
                  <a:gd name="T18" fmla="*/ 1385 w 963"/>
                  <a:gd name="T19" fmla="*/ 1155 h 562"/>
                  <a:gd name="T20" fmla="*/ 1979 w 963"/>
                  <a:gd name="T21" fmla="*/ 561 h 562"/>
                  <a:gd name="T22" fmla="*/ 1420 w 963"/>
                  <a:gd name="T23" fmla="*/ 0 h 5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63" h="562">
                    <a:moveTo>
                      <a:pt x="691" y="0"/>
                    </a:moveTo>
                    <a:cubicBezTo>
                      <a:pt x="691" y="95"/>
                      <a:pt x="691" y="95"/>
                      <a:pt x="691" y="95"/>
                    </a:cubicBezTo>
                    <a:cubicBezTo>
                      <a:pt x="434" y="95"/>
                      <a:pt x="434" y="95"/>
                      <a:pt x="434" y="95"/>
                    </a:cubicBezTo>
                    <a:cubicBezTo>
                      <a:pt x="434" y="95"/>
                      <a:pt x="412" y="93"/>
                      <a:pt x="390" y="116"/>
                    </a:cubicBezTo>
                    <a:cubicBezTo>
                      <a:pt x="368" y="138"/>
                      <a:pt x="23" y="482"/>
                      <a:pt x="23" y="482"/>
                    </a:cubicBezTo>
                    <a:cubicBezTo>
                      <a:pt x="23" y="482"/>
                      <a:pt x="0" y="504"/>
                      <a:pt x="12" y="551"/>
                    </a:cubicBezTo>
                    <a:cubicBezTo>
                      <a:pt x="12" y="551"/>
                      <a:pt x="8" y="520"/>
                      <a:pt x="28" y="499"/>
                    </a:cubicBezTo>
                    <a:cubicBezTo>
                      <a:pt x="49" y="479"/>
                      <a:pt x="81" y="466"/>
                      <a:pt x="113" y="465"/>
                    </a:cubicBezTo>
                    <a:cubicBezTo>
                      <a:pt x="146" y="465"/>
                      <a:pt x="674" y="465"/>
                      <a:pt x="674" y="465"/>
                    </a:cubicBezTo>
                    <a:cubicBezTo>
                      <a:pt x="674" y="562"/>
                      <a:pt x="674" y="562"/>
                      <a:pt x="674" y="562"/>
                    </a:cubicBezTo>
                    <a:cubicBezTo>
                      <a:pt x="963" y="273"/>
                      <a:pt x="963" y="273"/>
                      <a:pt x="963" y="273"/>
                    </a:cubicBezTo>
                    <a:cubicBezTo>
                      <a:pt x="691" y="0"/>
                      <a:pt x="691" y="0"/>
                      <a:pt x="691" y="0"/>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sp>
            <p:nvSpPr>
              <p:cNvPr id="39" name="Freeform 57">
                <a:extLst>
                  <a:ext uri="{FF2B5EF4-FFF2-40B4-BE49-F238E27FC236}">
                    <a16:creationId xmlns:a16="http://schemas.microsoft.com/office/drawing/2014/main" id="{7E580D2C-5D1C-493E-B6FD-AB20742BBF5D}"/>
                  </a:ext>
                </a:extLst>
              </p:cNvPr>
              <p:cNvSpPr>
                <a:spLocks/>
              </p:cNvSpPr>
              <p:nvPr/>
            </p:nvSpPr>
            <p:spPr bwMode="auto">
              <a:xfrm>
                <a:off x="2068" y="1946"/>
                <a:ext cx="1155" cy="1979"/>
              </a:xfrm>
              <a:custGeom>
                <a:avLst/>
                <a:gdLst>
                  <a:gd name="T0" fmla="*/ 1132 w 562"/>
                  <a:gd name="T1" fmla="*/ 1954 h 963"/>
                  <a:gd name="T2" fmla="*/ 1028 w 562"/>
                  <a:gd name="T3" fmla="*/ 1919 h 963"/>
                  <a:gd name="T4" fmla="*/ 958 w 562"/>
                  <a:gd name="T5" fmla="*/ 1745 h 963"/>
                  <a:gd name="T6" fmla="*/ 958 w 562"/>
                  <a:gd name="T7" fmla="*/ 594 h 963"/>
                  <a:gd name="T8" fmla="*/ 1155 w 562"/>
                  <a:gd name="T9" fmla="*/ 594 h 963"/>
                  <a:gd name="T10" fmla="*/ 561 w 562"/>
                  <a:gd name="T11" fmla="*/ 0 h 963"/>
                  <a:gd name="T12" fmla="*/ 0 w 562"/>
                  <a:gd name="T13" fmla="*/ 559 h 963"/>
                  <a:gd name="T14" fmla="*/ 195 w 562"/>
                  <a:gd name="T15" fmla="*/ 559 h 963"/>
                  <a:gd name="T16" fmla="*/ 195 w 562"/>
                  <a:gd name="T17" fmla="*/ 1085 h 963"/>
                  <a:gd name="T18" fmla="*/ 238 w 562"/>
                  <a:gd name="T19" fmla="*/ 1178 h 963"/>
                  <a:gd name="T20" fmla="*/ 991 w 562"/>
                  <a:gd name="T21" fmla="*/ 1930 h 963"/>
                  <a:gd name="T22" fmla="*/ 1132 w 562"/>
                  <a:gd name="T23" fmla="*/ 1954 h 9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62" h="963">
                    <a:moveTo>
                      <a:pt x="551" y="951"/>
                    </a:moveTo>
                    <a:cubicBezTo>
                      <a:pt x="551" y="951"/>
                      <a:pt x="520" y="955"/>
                      <a:pt x="500" y="934"/>
                    </a:cubicBezTo>
                    <a:cubicBezTo>
                      <a:pt x="479" y="914"/>
                      <a:pt x="466" y="881"/>
                      <a:pt x="466" y="849"/>
                    </a:cubicBezTo>
                    <a:cubicBezTo>
                      <a:pt x="465" y="817"/>
                      <a:pt x="466" y="289"/>
                      <a:pt x="466" y="289"/>
                    </a:cubicBezTo>
                    <a:cubicBezTo>
                      <a:pt x="562" y="289"/>
                      <a:pt x="562" y="289"/>
                      <a:pt x="562" y="289"/>
                    </a:cubicBezTo>
                    <a:cubicBezTo>
                      <a:pt x="273" y="0"/>
                      <a:pt x="273" y="0"/>
                      <a:pt x="273" y="0"/>
                    </a:cubicBezTo>
                    <a:cubicBezTo>
                      <a:pt x="0" y="272"/>
                      <a:pt x="0" y="272"/>
                      <a:pt x="0" y="272"/>
                    </a:cubicBezTo>
                    <a:cubicBezTo>
                      <a:pt x="95" y="272"/>
                      <a:pt x="95" y="272"/>
                      <a:pt x="95" y="272"/>
                    </a:cubicBezTo>
                    <a:cubicBezTo>
                      <a:pt x="95" y="528"/>
                      <a:pt x="95" y="528"/>
                      <a:pt x="95" y="528"/>
                    </a:cubicBezTo>
                    <a:cubicBezTo>
                      <a:pt x="95" y="528"/>
                      <a:pt x="93" y="551"/>
                      <a:pt x="116" y="573"/>
                    </a:cubicBezTo>
                    <a:cubicBezTo>
                      <a:pt x="138" y="595"/>
                      <a:pt x="482" y="939"/>
                      <a:pt x="482" y="939"/>
                    </a:cubicBezTo>
                    <a:cubicBezTo>
                      <a:pt x="482" y="939"/>
                      <a:pt x="504" y="963"/>
                      <a:pt x="551" y="95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sp>
            <p:nvSpPr>
              <p:cNvPr id="40" name="Freeform 58">
                <a:extLst>
                  <a:ext uri="{FF2B5EF4-FFF2-40B4-BE49-F238E27FC236}">
                    <a16:creationId xmlns:a16="http://schemas.microsoft.com/office/drawing/2014/main" id="{C3C5A65F-DBAE-4949-BF9D-B2F2A57A0309}"/>
                  </a:ext>
                </a:extLst>
              </p:cNvPr>
              <p:cNvSpPr>
                <a:spLocks/>
              </p:cNvSpPr>
              <p:nvPr/>
            </p:nvSpPr>
            <p:spPr bwMode="auto">
              <a:xfrm>
                <a:off x="3354" y="2970"/>
                <a:ext cx="1978" cy="1152"/>
              </a:xfrm>
              <a:custGeom>
                <a:avLst/>
                <a:gdLst>
                  <a:gd name="T0" fmla="*/ 951 w 963"/>
                  <a:gd name="T1" fmla="*/ 10 h 561"/>
                  <a:gd name="T2" fmla="*/ 934 w 963"/>
                  <a:gd name="T3" fmla="*/ 62 h 561"/>
                  <a:gd name="T4" fmla="*/ 849 w 963"/>
                  <a:gd name="T5" fmla="*/ 96 h 561"/>
                  <a:gd name="T6" fmla="*/ 289 w 963"/>
                  <a:gd name="T7" fmla="*/ 96 h 561"/>
                  <a:gd name="T8" fmla="*/ 289 w 963"/>
                  <a:gd name="T9" fmla="*/ 0 h 561"/>
                  <a:gd name="T10" fmla="*/ 0 w 963"/>
                  <a:gd name="T11" fmla="*/ 289 h 561"/>
                  <a:gd name="T12" fmla="*/ 272 w 963"/>
                  <a:gd name="T13" fmla="*/ 561 h 561"/>
                  <a:gd name="T14" fmla="*/ 272 w 963"/>
                  <a:gd name="T15" fmla="*/ 466 h 561"/>
                  <a:gd name="T16" fmla="*/ 528 w 963"/>
                  <a:gd name="T17" fmla="*/ 466 h 561"/>
                  <a:gd name="T18" fmla="*/ 573 w 963"/>
                  <a:gd name="T19" fmla="*/ 446 h 561"/>
                  <a:gd name="T20" fmla="*/ 939 w 963"/>
                  <a:gd name="T21" fmla="*/ 80 h 561"/>
                  <a:gd name="T22" fmla="*/ 951 w 963"/>
                  <a:gd name="T23" fmla="*/ 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63" h="561">
                    <a:moveTo>
                      <a:pt x="951" y="10"/>
                    </a:moveTo>
                    <a:cubicBezTo>
                      <a:pt x="951" y="10"/>
                      <a:pt x="955" y="42"/>
                      <a:pt x="934" y="62"/>
                    </a:cubicBezTo>
                    <a:cubicBezTo>
                      <a:pt x="914" y="82"/>
                      <a:pt x="882" y="95"/>
                      <a:pt x="849" y="96"/>
                    </a:cubicBezTo>
                    <a:cubicBezTo>
                      <a:pt x="817" y="97"/>
                      <a:pt x="289" y="96"/>
                      <a:pt x="289" y="96"/>
                    </a:cubicBezTo>
                    <a:cubicBezTo>
                      <a:pt x="289" y="0"/>
                      <a:pt x="289" y="0"/>
                      <a:pt x="289" y="0"/>
                    </a:cubicBezTo>
                    <a:cubicBezTo>
                      <a:pt x="0" y="289"/>
                      <a:pt x="0" y="289"/>
                      <a:pt x="0" y="289"/>
                    </a:cubicBezTo>
                    <a:cubicBezTo>
                      <a:pt x="272" y="561"/>
                      <a:pt x="272" y="561"/>
                      <a:pt x="272" y="561"/>
                    </a:cubicBezTo>
                    <a:cubicBezTo>
                      <a:pt x="272" y="466"/>
                      <a:pt x="272" y="466"/>
                      <a:pt x="272" y="466"/>
                    </a:cubicBezTo>
                    <a:cubicBezTo>
                      <a:pt x="528" y="466"/>
                      <a:pt x="528" y="466"/>
                      <a:pt x="528" y="466"/>
                    </a:cubicBezTo>
                    <a:cubicBezTo>
                      <a:pt x="528" y="466"/>
                      <a:pt x="551" y="468"/>
                      <a:pt x="573" y="446"/>
                    </a:cubicBezTo>
                    <a:cubicBezTo>
                      <a:pt x="595" y="424"/>
                      <a:pt x="939" y="80"/>
                      <a:pt x="939" y="80"/>
                    </a:cubicBezTo>
                    <a:cubicBezTo>
                      <a:pt x="939" y="80"/>
                      <a:pt x="963" y="57"/>
                      <a:pt x="951" y="1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j-lt"/>
                </a:endParaRPr>
              </a:p>
            </p:txBody>
          </p:sp>
          <p:sp>
            <p:nvSpPr>
              <p:cNvPr id="41" name="Freeform 59">
                <a:extLst>
                  <a:ext uri="{FF2B5EF4-FFF2-40B4-BE49-F238E27FC236}">
                    <a16:creationId xmlns:a16="http://schemas.microsoft.com/office/drawing/2014/main" id="{C5739E98-373F-4DF2-8A33-75EE4CC93846}"/>
                  </a:ext>
                </a:extLst>
              </p:cNvPr>
              <p:cNvSpPr>
                <a:spLocks/>
              </p:cNvSpPr>
              <p:nvPr/>
            </p:nvSpPr>
            <p:spPr bwMode="auto">
              <a:xfrm>
                <a:off x="4409" y="866"/>
                <a:ext cx="1153" cy="1979"/>
              </a:xfrm>
              <a:custGeom>
                <a:avLst/>
                <a:gdLst>
                  <a:gd name="T0" fmla="*/ 10 w 561"/>
                  <a:gd name="T1" fmla="*/ 12 h 963"/>
                  <a:gd name="T2" fmla="*/ 62 w 561"/>
                  <a:gd name="T3" fmla="*/ 29 h 963"/>
                  <a:gd name="T4" fmla="*/ 96 w 561"/>
                  <a:gd name="T5" fmla="*/ 114 h 963"/>
                  <a:gd name="T6" fmla="*/ 96 w 561"/>
                  <a:gd name="T7" fmla="*/ 674 h 963"/>
                  <a:gd name="T8" fmla="*/ 0 w 561"/>
                  <a:gd name="T9" fmla="*/ 674 h 963"/>
                  <a:gd name="T10" fmla="*/ 289 w 561"/>
                  <a:gd name="T11" fmla="*/ 963 h 963"/>
                  <a:gd name="T12" fmla="*/ 561 w 561"/>
                  <a:gd name="T13" fmla="*/ 691 h 963"/>
                  <a:gd name="T14" fmla="*/ 466 w 561"/>
                  <a:gd name="T15" fmla="*/ 691 h 963"/>
                  <a:gd name="T16" fmla="*/ 466 w 561"/>
                  <a:gd name="T17" fmla="*/ 435 h 963"/>
                  <a:gd name="T18" fmla="*/ 446 w 561"/>
                  <a:gd name="T19" fmla="*/ 390 h 963"/>
                  <a:gd name="T20" fmla="*/ 80 w 561"/>
                  <a:gd name="T21" fmla="*/ 24 h 963"/>
                  <a:gd name="T22" fmla="*/ 10 w 561"/>
                  <a:gd name="T23" fmla="*/ 12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1" h="963">
                    <a:moveTo>
                      <a:pt x="10" y="12"/>
                    </a:moveTo>
                    <a:cubicBezTo>
                      <a:pt x="10" y="12"/>
                      <a:pt x="42" y="8"/>
                      <a:pt x="62" y="29"/>
                    </a:cubicBezTo>
                    <a:cubicBezTo>
                      <a:pt x="82" y="49"/>
                      <a:pt x="95" y="81"/>
                      <a:pt x="96" y="114"/>
                    </a:cubicBezTo>
                    <a:cubicBezTo>
                      <a:pt x="97" y="146"/>
                      <a:pt x="96" y="674"/>
                      <a:pt x="96" y="674"/>
                    </a:cubicBezTo>
                    <a:cubicBezTo>
                      <a:pt x="0" y="674"/>
                      <a:pt x="0" y="674"/>
                      <a:pt x="0" y="674"/>
                    </a:cubicBezTo>
                    <a:cubicBezTo>
                      <a:pt x="289" y="963"/>
                      <a:pt x="289" y="963"/>
                      <a:pt x="289" y="963"/>
                    </a:cubicBezTo>
                    <a:cubicBezTo>
                      <a:pt x="561" y="691"/>
                      <a:pt x="561" y="691"/>
                      <a:pt x="561" y="691"/>
                    </a:cubicBezTo>
                    <a:cubicBezTo>
                      <a:pt x="466" y="691"/>
                      <a:pt x="466" y="691"/>
                      <a:pt x="466" y="691"/>
                    </a:cubicBezTo>
                    <a:cubicBezTo>
                      <a:pt x="466" y="435"/>
                      <a:pt x="466" y="435"/>
                      <a:pt x="466" y="435"/>
                    </a:cubicBezTo>
                    <a:cubicBezTo>
                      <a:pt x="466" y="435"/>
                      <a:pt x="468" y="412"/>
                      <a:pt x="446" y="390"/>
                    </a:cubicBezTo>
                    <a:cubicBezTo>
                      <a:pt x="424" y="368"/>
                      <a:pt x="80" y="24"/>
                      <a:pt x="80" y="24"/>
                    </a:cubicBezTo>
                    <a:cubicBezTo>
                      <a:pt x="80" y="24"/>
                      <a:pt x="57" y="0"/>
                      <a:pt x="10" y="1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j-lt"/>
                </a:endParaRPr>
              </a:p>
            </p:txBody>
          </p:sp>
        </p:grpSp>
        <p:sp>
          <p:nvSpPr>
            <p:cNvPr id="42" name="TextBox 14">
              <a:extLst>
                <a:ext uri="{FF2B5EF4-FFF2-40B4-BE49-F238E27FC236}">
                  <a16:creationId xmlns:a16="http://schemas.microsoft.com/office/drawing/2014/main" id="{62D11301-E52E-4DA0-A6EA-BC0A63A02251}"/>
                </a:ext>
              </a:extLst>
            </p:cNvPr>
            <p:cNvSpPr txBox="1">
              <a:spLocks noChangeArrowheads="1"/>
            </p:cNvSpPr>
            <p:nvPr/>
          </p:nvSpPr>
          <p:spPr bwMode="auto">
            <a:xfrm>
              <a:off x="5832917" y="1111894"/>
              <a:ext cx="5084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2400" dirty="0">
                  <a:latin typeface="+mj-lt"/>
                  <a:ea typeface="Lato Black" panose="020F0502020204030203" pitchFamily="34" charset="0"/>
                  <a:cs typeface="Lato Black" panose="020F0502020204030203" pitchFamily="34" charset="0"/>
                </a:rPr>
                <a:t>01</a:t>
              </a:r>
            </a:p>
          </p:txBody>
        </p:sp>
        <p:sp>
          <p:nvSpPr>
            <p:cNvPr id="43" name="TextBox 15">
              <a:extLst>
                <a:ext uri="{FF2B5EF4-FFF2-40B4-BE49-F238E27FC236}">
                  <a16:creationId xmlns:a16="http://schemas.microsoft.com/office/drawing/2014/main" id="{EC098D5F-31B1-44F0-B3E3-9C785FC46A1C}"/>
                </a:ext>
              </a:extLst>
            </p:cNvPr>
            <p:cNvSpPr txBox="1">
              <a:spLocks noChangeArrowheads="1"/>
            </p:cNvSpPr>
            <p:nvPr/>
          </p:nvSpPr>
          <p:spPr bwMode="auto">
            <a:xfrm>
              <a:off x="7088630" y="2272357"/>
              <a:ext cx="5084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2400" dirty="0">
                  <a:latin typeface="+mj-lt"/>
                  <a:ea typeface="Lato Black" panose="020F0502020204030203" pitchFamily="34" charset="0"/>
                  <a:cs typeface="Lato Black" panose="020F0502020204030203" pitchFamily="34" charset="0"/>
                </a:rPr>
                <a:t>02</a:t>
              </a:r>
            </a:p>
          </p:txBody>
        </p:sp>
        <p:sp>
          <p:nvSpPr>
            <p:cNvPr id="44" name="TextBox 16">
              <a:extLst>
                <a:ext uri="{FF2B5EF4-FFF2-40B4-BE49-F238E27FC236}">
                  <a16:creationId xmlns:a16="http://schemas.microsoft.com/office/drawing/2014/main" id="{85DBCACA-A2C2-49A6-B3F0-365E40B962B1}"/>
                </a:ext>
              </a:extLst>
            </p:cNvPr>
            <p:cNvSpPr txBox="1">
              <a:spLocks noChangeArrowheads="1"/>
            </p:cNvSpPr>
            <p:nvPr/>
          </p:nvSpPr>
          <p:spPr bwMode="auto">
            <a:xfrm>
              <a:off x="5859905" y="3416944"/>
              <a:ext cx="5084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2400" dirty="0">
                  <a:latin typeface="+mj-lt"/>
                  <a:ea typeface="Lato Black" panose="020F0502020204030203" pitchFamily="34" charset="0"/>
                  <a:cs typeface="Lato Black" panose="020F0502020204030203" pitchFamily="34" charset="0"/>
                </a:rPr>
                <a:t>03</a:t>
              </a:r>
            </a:p>
          </p:txBody>
        </p:sp>
        <p:sp>
          <p:nvSpPr>
            <p:cNvPr id="45" name="TextBox 17">
              <a:extLst>
                <a:ext uri="{FF2B5EF4-FFF2-40B4-BE49-F238E27FC236}">
                  <a16:creationId xmlns:a16="http://schemas.microsoft.com/office/drawing/2014/main" id="{7A1950C6-A3D8-469A-BDD6-495FF6F8E191}"/>
                </a:ext>
              </a:extLst>
            </p:cNvPr>
            <p:cNvSpPr txBox="1">
              <a:spLocks noChangeArrowheads="1"/>
            </p:cNvSpPr>
            <p:nvPr/>
          </p:nvSpPr>
          <p:spPr bwMode="auto">
            <a:xfrm>
              <a:off x="4685155" y="2299344"/>
              <a:ext cx="5084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US" altLang="en-US" sz="2400" dirty="0">
                  <a:latin typeface="+mj-lt"/>
                  <a:ea typeface="Lato Black" panose="020F0502020204030203" pitchFamily="34" charset="0"/>
                  <a:cs typeface="Lato Black" panose="020F0502020204030203" pitchFamily="34" charset="0"/>
                </a:rPr>
                <a:t>04</a:t>
              </a:r>
            </a:p>
          </p:txBody>
        </p:sp>
        <p:sp>
          <p:nvSpPr>
            <p:cNvPr id="46" name="TextBox 18">
              <a:extLst>
                <a:ext uri="{FF2B5EF4-FFF2-40B4-BE49-F238E27FC236}">
                  <a16:creationId xmlns:a16="http://schemas.microsoft.com/office/drawing/2014/main" id="{AD95C724-BDAC-427A-AE27-42444A23C596}"/>
                </a:ext>
              </a:extLst>
            </p:cNvPr>
            <p:cNvSpPr>
              <a:spLocks noChangeArrowheads="1"/>
            </p:cNvSpPr>
            <p:nvPr/>
          </p:nvSpPr>
          <p:spPr bwMode="auto">
            <a:xfrm>
              <a:off x="2792915" y="557856"/>
              <a:ext cx="1104900" cy="990600"/>
            </a:xfrm>
            <a:prstGeom prst="roundRect">
              <a:avLst>
                <a:gd name="adj" fmla="val 16667"/>
              </a:avLst>
            </a:prstGeom>
            <a:solidFill>
              <a:srgbClr val="FFFFFF">
                <a:alpha val="20000"/>
              </a:srgbClr>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6600" dirty="0">
                <a:solidFill>
                  <a:schemeClr val="bg1"/>
                </a:solidFill>
                <a:latin typeface="+mj-lt"/>
              </a:endParaRPr>
            </a:p>
          </p:txBody>
        </p:sp>
        <p:sp>
          <p:nvSpPr>
            <p:cNvPr id="47" name="TextBox 46">
              <a:extLst>
                <a:ext uri="{FF2B5EF4-FFF2-40B4-BE49-F238E27FC236}">
                  <a16:creationId xmlns:a16="http://schemas.microsoft.com/office/drawing/2014/main" id="{FB960581-F02F-4F3D-AB71-AAE72F678B1C}"/>
                </a:ext>
              </a:extLst>
            </p:cNvPr>
            <p:cNvSpPr txBox="1"/>
            <p:nvPr/>
          </p:nvSpPr>
          <p:spPr>
            <a:xfrm>
              <a:off x="8420652" y="644647"/>
              <a:ext cx="1104900" cy="990600"/>
            </a:xfrm>
            <a:prstGeom prst="roundRect">
              <a:avLst/>
            </a:prstGeom>
            <a:solidFill>
              <a:schemeClr val="tx1">
                <a:alpha val="20000"/>
              </a:schemeClr>
            </a:solidFill>
            <a:ln>
              <a:noFill/>
            </a:ln>
          </p:spPr>
          <p:txBody>
            <a:bodyPr anchor="ctr"/>
            <a:lstStyle/>
            <a:p>
              <a:pPr algn="ctr" eaLnBrk="1" fontAlgn="auto" hangingPunct="1">
                <a:spcBef>
                  <a:spcPts val="0"/>
                </a:spcBef>
                <a:spcAft>
                  <a:spcPts val="0"/>
                </a:spcAft>
                <a:defRPr/>
              </a:pPr>
              <a:endParaRPr lang="en-US" sz="6600" dirty="0">
                <a:solidFill>
                  <a:schemeClr val="bg1"/>
                </a:solidFill>
                <a:latin typeface="+mj-lt"/>
              </a:endParaRPr>
            </a:p>
          </p:txBody>
        </p:sp>
        <p:sp>
          <p:nvSpPr>
            <p:cNvPr id="48" name="TextBox 20">
              <a:extLst>
                <a:ext uri="{FF2B5EF4-FFF2-40B4-BE49-F238E27FC236}">
                  <a16:creationId xmlns:a16="http://schemas.microsoft.com/office/drawing/2014/main" id="{F59687F4-E8BE-46B7-85B0-1E2B4496B1F9}"/>
                </a:ext>
              </a:extLst>
            </p:cNvPr>
            <p:cNvSpPr>
              <a:spLocks noChangeArrowheads="1"/>
            </p:cNvSpPr>
            <p:nvPr/>
          </p:nvSpPr>
          <p:spPr bwMode="auto">
            <a:xfrm>
              <a:off x="2682823" y="3397991"/>
              <a:ext cx="1104900" cy="990600"/>
            </a:xfrm>
            <a:prstGeom prst="roundRect">
              <a:avLst>
                <a:gd name="adj" fmla="val 16667"/>
              </a:avLst>
            </a:prstGeom>
            <a:solidFill>
              <a:schemeClr val="tx1">
                <a:alpha val="20000"/>
              </a:schemeClr>
            </a:solid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sz="6600" dirty="0">
                <a:solidFill>
                  <a:schemeClr val="bg1"/>
                </a:solidFill>
                <a:latin typeface="+mj-lt"/>
              </a:endParaRPr>
            </a:p>
          </p:txBody>
        </p:sp>
        <p:sp>
          <p:nvSpPr>
            <p:cNvPr id="49" name="TextBox 48">
              <a:extLst>
                <a:ext uri="{FF2B5EF4-FFF2-40B4-BE49-F238E27FC236}">
                  <a16:creationId xmlns:a16="http://schemas.microsoft.com/office/drawing/2014/main" id="{86D467AD-D86C-45C1-8E32-67C80506F64C}"/>
                </a:ext>
              </a:extLst>
            </p:cNvPr>
            <p:cNvSpPr txBox="1"/>
            <p:nvPr/>
          </p:nvSpPr>
          <p:spPr>
            <a:xfrm>
              <a:off x="8285738" y="3371616"/>
              <a:ext cx="1104900" cy="990600"/>
            </a:xfrm>
            <a:prstGeom prst="roundRect">
              <a:avLst/>
            </a:prstGeom>
            <a:solidFill>
              <a:schemeClr val="tx1">
                <a:alpha val="20000"/>
              </a:schemeClr>
            </a:solidFill>
            <a:ln>
              <a:noFill/>
            </a:ln>
          </p:spPr>
          <p:txBody>
            <a:bodyPr anchor="ctr"/>
            <a:lstStyle/>
            <a:p>
              <a:pPr algn="ctr" eaLnBrk="1" fontAlgn="auto" hangingPunct="1">
                <a:spcBef>
                  <a:spcPts val="0"/>
                </a:spcBef>
                <a:spcAft>
                  <a:spcPts val="0"/>
                </a:spcAft>
                <a:defRPr/>
              </a:pPr>
              <a:endParaRPr lang="en-US" sz="6600" dirty="0">
                <a:solidFill>
                  <a:schemeClr val="bg1"/>
                </a:solidFill>
                <a:latin typeface="+mj-lt"/>
              </a:endParaRPr>
            </a:p>
          </p:txBody>
        </p:sp>
        <p:sp>
          <p:nvSpPr>
            <p:cNvPr id="50" name="Freeform 229">
              <a:extLst>
                <a:ext uri="{FF2B5EF4-FFF2-40B4-BE49-F238E27FC236}">
                  <a16:creationId xmlns:a16="http://schemas.microsoft.com/office/drawing/2014/main" id="{EBE20B27-B2D5-4EE7-A085-DE0C85AFA74D}"/>
                </a:ext>
              </a:extLst>
            </p:cNvPr>
            <p:cNvSpPr>
              <a:spLocks noEditPoints="1"/>
            </p:cNvSpPr>
            <p:nvPr/>
          </p:nvSpPr>
          <p:spPr bwMode="auto">
            <a:xfrm>
              <a:off x="3113962" y="833187"/>
              <a:ext cx="446088" cy="446088"/>
            </a:xfrm>
            <a:custGeom>
              <a:avLst/>
              <a:gdLst>
                <a:gd name="T0" fmla="*/ 388564 w 791"/>
                <a:gd name="T1" fmla="*/ 73785 h 792"/>
                <a:gd name="T2" fmla="*/ 0 w 791"/>
                <a:gd name="T3" fmla="*/ 232056 h 792"/>
                <a:gd name="T4" fmla="*/ 4512 w 791"/>
                <a:gd name="T5" fmla="*/ 268667 h 792"/>
                <a:gd name="T6" fmla="*/ 32145 w 791"/>
                <a:gd name="T7" fmla="*/ 338509 h 792"/>
                <a:gd name="T8" fmla="*/ 360366 w 791"/>
                <a:gd name="T9" fmla="*/ 341325 h 792"/>
                <a:gd name="T10" fmla="*/ 327657 w 791"/>
                <a:gd name="T11" fmla="*/ 350337 h 792"/>
                <a:gd name="T12" fmla="*/ 38913 w 791"/>
                <a:gd name="T13" fmla="*/ 334566 h 792"/>
                <a:gd name="T14" fmla="*/ 218814 w 791"/>
                <a:gd name="T15" fmla="*/ 306967 h 792"/>
                <a:gd name="T16" fmla="*/ 36093 w 791"/>
                <a:gd name="T17" fmla="*/ 272046 h 792"/>
                <a:gd name="T18" fmla="*/ 81209 w 791"/>
                <a:gd name="T19" fmla="*/ 152639 h 792"/>
                <a:gd name="T20" fmla="*/ 104895 w 791"/>
                <a:gd name="T21" fmla="*/ 192066 h 792"/>
                <a:gd name="T22" fmla="*/ 103767 w 791"/>
                <a:gd name="T23" fmla="*/ 216285 h 792"/>
                <a:gd name="T24" fmla="*/ 162419 w 791"/>
                <a:gd name="T25" fmla="*/ 190376 h 792"/>
                <a:gd name="T26" fmla="*/ 122942 w 791"/>
                <a:gd name="T27" fmla="*/ 292323 h 792"/>
                <a:gd name="T28" fmla="*/ 197948 w 791"/>
                <a:gd name="T29" fmla="*/ 223044 h 792"/>
                <a:gd name="T30" fmla="*/ 178209 w 791"/>
                <a:gd name="T31" fmla="*/ 198261 h 792"/>
                <a:gd name="T32" fmla="*/ 289308 w 791"/>
                <a:gd name="T33" fmla="*/ 67589 h 792"/>
                <a:gd name="T34" fmla="*/ 329349 w 791"/>
                <a:gd name="T35" fmla="*/ 145880 h 792"/>
                <a:gd name="T36" fmla="*/ 344011 w 791"/>
                <a:gd name="T37" fmla="*/ 273173 h 792"/>
                <a:gd name="T38" fmla="*/ 305663 w 791"/>
                <a:gd name="T39" fmla="*/ 355969 h 792"/>
                <a:gd name="T40" fmla="*/ 224453 w 791"/>
                <a:gd name="T41" fmla="*/ 346957 h 792"/>
                <a:gd name="T42" fmla="*/ 274645 w 791"/>
                <a:gd name="T43" fmla="*/ 279368 h 792"/>
                <a:gd name="T44" fmla="*/ 328221 w 791"/>
                <a:gd name="T45" fmla="*/ 327807 h 792"/>
                <a:gd name="T46" fmla="*/ 221070 w 791"/>
                <a:gd name="T47" fmla="*/ 238815 h 792"/>
                <a:gd name="T48" fmla="*/ 226709 w 791"/>
                <a:gd name="T49" fmla="*/ 259655 h 792"/>
                <a:gd name="T50" fmla="*/ 270698 w 791"/>
                <a:gd name="T51" fmla="*/ 233182 h 792"/>
                <a:gd name="T52" fmla="*/ 324273 w 791"/>
                <a:gd name="T53" fmla="*/ 284437 h 792"/>
                <a:gd name="T54" fmla="*/ 244192 w 791"/>
                <a:gd name="T55" fmla="*/ 292323 h 792"/>
                <a:gd name="T56" fmla="*/ 301151 w 791"/>
                <a:gd name="T57" fmla="*/ 261908 h 792"/>
                <a:gd name="T58" fmla="*/ 226709 w 791"/>
                <a:gd name="T59" fmla="*/ 304151 h 792"/>
                <a:gd name="T60" fmla="*/ 303971 w 791"/>
                <a:gd name="T61" fmla="*/ 67026 h 792"/>
                <a:gd name="T62" fmla="*/ 281977 w 791"/>
                <a:gd name="T63" fmla="*/ 82233 h 792"/>
                <a:gd name="T64" fmla="*/ 284232 w 791"/>
                <a:gd name="T65" fmla="*/ 98004 h 792"/>
                <a:gd name="T66" fmla="*/ 263930 w 791"/>
                <a:gd name="T67" fmla="*/ 91245 h 792"/>
                <a:gd name="T68" fmla="*/ 269570 w 791"/>
                <a:gd name="T69" fmla="*/ 126730 h 792"/>
                <a:gd name="T70" fmla="*/ 297203 w 791"/>
                <a:gd name="T71" fmla="*/ 81107 h 792"/>
                <a:gd name="T72" fmla="*/ 242500 w 791"/>
                <a:gd name="T73" fmla="*/ 109269 h 792"/>
                <a:gd name="T74" fmla="*/ 241936 w 791"/>
                <a:gd name="T75" fmla="*/ 143627 h 792"/>
                <a:gd name="T76" fmla="*/ 226709 w 791"/>
                <a:gd name="T77" fmla="*/ 207273 h 792"/>
                <a:gd name="T78" fmla="*/ 283105 w 791"/>
                <a:gd name="T79" fmla="*/ 372866 h 792"/>
                <a:gd name="T80" fmla="*/ 293820 w 791"/>
                <a:gd name="T81" fmla="*/ 377372 h 792"/>
                <a:gd name="T82" fmla="*/ 270134 w 791"/>
                <a:gd name="T83" fmla="*/ 346394 h 792"/>
                <a:gd name="T84" fmla="*/ 311866 w 791"/>
                <a:gd name="T85" fmla="*/ 73222 h 792"/>
                <a:gd name="T86" fmla="*/ 244756 w 791"/>
                <a:gd name="T87" fmla="*/ 9012 h 792"/>
                <a:gd name="T88" fmla="*/ 288180 w 791"/>
                <a:gd name="T89" fmla="*/ 18024 h 792"/>
                <a:gd name="T90" fmla="*/ 292692 w 791"/>
                <a:gd name="T91" fmla="*/ 39990 h 792"/>
                <a:gd name="T92" fmla="*/ 251523 w 791"/>
                <a:gd name="T93" fmla="*/ 90682 h 792"/>
                <a:gd name="T94" fmla="*/ 224453 w 791"/>
                <a:gd name="T95" fmla="*/ 146443 h 792"/>
                <a:gd name="T96" fmla="*/ 177081 w 791"/>
                <a:gd name="T97" fmla="*/ 190376 h 792"/>
                <a:gd name="T98" fmla="*/ 151703 w 791"/>
                <a:gd name="T99" fmla="*/ 172915 h 792"/>
                <a:gd name="T100" fmla="*/ 81209 w 791"/>
                <a:gd name="T101" fmla="*/ 136305 h 792"/>
                <a:gd name="T102" fmla="*/ 25942 w 791"/>
                <a:gd name="T103" fmla="*/ 226423 h 792"/>
                <a:gd name="T104" fmla="*/ 36657 w 791"/>
                <a:gd name="T105" fmla="*/ 226987 h 792"/>
                <a:gd name="T106" fmla="*/ 21994 w 791"/>
                <a:gd name="T107" fmla="*/ 296829 h 792"/>
                <a:gd name="T108" fmla="*/ 13535 w 791"/>
                <a:gd name="T109" fmla="*/ 272609 h 792"/>
                <a:gd name="T110" fmla="*/ 7895 w 791"/>
                <a:gd name="T111" fmla="*/ 232619 h 792"/>
                <a:gd name="T112" fmla="*/ 258291 w 791"/>
                <a:gd name="T113" fmla="*/ 434823 h 792"/>
                <a:gd name="T114" fmla="*/ 329913 w 791"/>
                <a:gd name="T115" fmla="*/ 379625 h 7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91" h="792">
                  <a:moveTo>
                    <a:pt x="691" y="658"/>
                  </a:moveTo>
                  <a:cubicBezTo>
                    <a:pt x="724" y="621"/>
                    <a:pt x="751" y="577"/>
                    <a:pt x="768" y="529"/>
                  </a:cubicBezTo>
                  <a:cubicBezTo>
                    <a:pt x="768" y="528"/>
                    <a:pt x="769" y="528"/>
                    <a:pt x="769" y="527"/>
                  </a:cubicBezTo>
                  <a:cubicBezTo>
                    <a:pt x="783" y="486"/>
                    <a:pt x="791" y="442"/>
                    <a:pt x="791" y="396"/>
                  </a:cubicBezTo>
                  <a:cubicBezTo>
                    <a:pt x="791" y="350"/>
                    <a:pt x="783" y="306"/>
                    <a:pt x="769" y="265"/>
                  </a:cubicBezTo>
                  <a:cubicBezTo>
                    <a:pt x="769" y="264"/>
                    <a:pt x="768" y="264"/>
                    <a:pt x="768" y="263"/>
                  </a:cubicBezTo>
                  <a:cubicBezTo>
                    <a:pt x="751" y="215"/>
                    <a:pt x="724" y="171"/>
                    <a:pt x="691" y="133"/>
                  </a:cubicBezTo>
                  <a:cubicBezTo>
                    <a:pt x="691" y="133"/>
                    <a:pt x="690" y="132"/>
                    <a:pt x="689" y="131"/>
                  </a:cubicBezTo>
                  <a:cubicBezTo>
                    <a:pt x="651" y="89"/>
                    <a:pt x="604" y="55"/>
                    <a:pt x="551" y="32"/>
                  </a:cubicBezTo>
                  <a:cubicBezTo>
                    <a:pt x="551" y="32"/>
                    <a:pt x="550" y="32"/>
                    <a:pt x="550" y="32"/>
                  </a:cubicBezTo>
                  <a:cubicBezTo>
                    <a:pt x="504" y="12"/>
                    <a:pt x="456" y="2"/>
                    <a:pt x="406" y="0"/>
                  </a:cubicBezTo>
                  <a:cubicBezTo>
                    <a:pt x="406" y="0"/>
                    <a:pt x="406" y="0"/>
                    <a:pt x="406" y="0"/>
                  </a:cubicBezTo>
                  <a:cubicBezTo>
                    <a:pt x="402" y="0"/>
                    <a:pt x="399" y="0"/>
                    <a:pt x="395" y="0"/>
                  </a:cubicBezTo>
                  <a:cubicBezTo>
                    <a:pt x="177" y="0"/>
                    <a:pt x="0" y="178"/>
                    <a:pt x="0" y="396"/>
                  </a:cubicBezTo>
                  <a:cubicBezTo>
                    <a:pt x="0" y="400"/>
                    <a:pt x="0" y="404"/>
                    <a:pt x="0" y="408"/>
                  </a:cubicBezTo>
                  <a:cubicBezTo>
                    <a:pt x="0" y="409"/>
                    <a:pt x="0" y="411"/>
                    <a:pt x="0" y="412"/>
                  </a:cubicBezTo>
                  <a:cubicBezTo>
                    <a:pt x="0" y="415"/>
                    <a:pt x="0" y="418"/>
                    <a:pt x="0" y="421"/>
                  </a:cubicBezTo>
                  <a:cubicBezTo>
                    <a:pt x="1" y="422"/>
                    <a:pt x="1" y="423"/>
                    <a:pt x="1" y="424"/>
                  </a:cubicBezTo>
                  <a:cubicBezTo>
                    <a:pt x="1" y="433"/>
                    <a:pt x="2" y="441"/>
                    <a:pt x="3" y="449"/>
                  </a:cubicBezTo>
                  <a:cubicBezTo>
                    <a:pt x="3" y="450"/>
                    <a:pt x="3" y="451"/>
                    <a:pt x="4" y="451"/>
                  </a:cubicBezTo>
                  <a:cubicBezTo>
                    <a:pt x="4" y="455"/>
                    <a:pt x="5" y="459"/>
                    <a:pt x="5" y="462"/>
                  </a:cubicBezTo>
                  <a:cubicBezTo>
                    <a:pt x="5" y="463"/>
                    <a:pt x="5" y="463"/>
                    <a:pt x="6" y="464"/>
                  </a:cubicBezTo>
                  <a:cubicBezTo>
                    <a:pt x="6" y="468"/>
                    <a:pt x="7" y="472"/>
                    <a:pt x="8" y="476"/>
                  </a:cubicBezTo>
                  <a:cubicBezTo>
                    <a:pt x="8" y="477"/>
                    <a:pt x="8" y="477"/>
                    <a:pt x="8" y="477"/>
                  </a:cubicBezTo>
                  <a:cubicBezTo>
                    <a:pt x="9" y="481"/>
                    <a:pt x="10" y="485"/>
                    <a:pt x="10" y="488"/>
                  </a:cubicBezTo>
                  <a:cubicBezTo>
                    <a:pt x="11" y="489"/>
                    <a:pt x="11" y="491"/>
                    <a:pt x="11" y="492"/>
                  </a:cubicBezTo>
                  <a:cubicBezTo>
                    <a:pt x="12" y="494"/>
                    <a:pt x="13" y="497"/>
                    <a:pt x="14" y="500"/>
                  </a:cubicBezTo>
                  <a:cubicBezTo>
                    <a:pt x="14" y="501"/>
                    <a:pt x="14" y="503"/>
                    <a:pt x="15" y="504"/>
                  </a:cubicBezTo>
                  <a:cubicBezTo>
                    <a:pt x="16" y="507"/>
                    <a:pt x="17" y="511"/>
                    <a:pt x="18" y="514"/>
                  </a:cubicBezTo>
                  <a:cubicBezTo>
                    <a:pt x="18" y="516"/>
                    <a:pt x="19" y="518"/>
                    <a:pt x="20" y="521"/>
                  </a:cubicBezTo>
                  <a:cubicBezTo>
                    <a:pt x="20" y="522"/>
                    <a:pt x="21" y="523"/>
                    <a:pt x="21" y="524"/>
                  </a:cubicBezTo>
                  <a:cubicBezTo>
                    <a:pt x="30" y="551"/>
                    <a:pt x="42" y="577"/>
                    <a:pt x="57" y="601"/>
                  </a:cubicBezTo>
                  <a:cubicBezTo>
                    <a:pt x="57" y="602"/>
                    <a:pt x="58" y="602"/>
                    <a:pt x="58" y="602"/>
                  </a:cubicBezTo>
                  <a:cubicBezTo>
                    <a:pt x="70" y="622"/>
                    <a:pt x="84" y="641"/>
                    <a:pt x="100" y="659"/>
                  </a:cubicBezTo>
                  <a:cubicBezTo>
                    <a:pt x="100" y="659"/>
                    <a:pt x="101" y="660"/>
                    <a:pt x="102" y="661"/>
                  </a:cubicBezTo>
                  <a:cubicBezTo>
                    <a:pt x="174" y="741"/>
                    <a:pt x="279" y="792"/>
                    <a:pt x="395" y="792"/>
                  </a:cubicBezTo>
                  <a:cubicBezTo>
                    <a:pt x="512" y="792"/>
                    <a:pt x="617" y="741"/>
                    <a:pt x="689" y="661"/>
                  </a:cubicBezTo>
                  <a:cubicBezTo>
                    <a:pt x="690" y="660"/>
                    <a:pt x="691" y="659"/>
                    <a:pt x="691" y="658"/>
                  </a:cubicBezTo>
                  <a:moveTo>
                    <a:pt x="652" y="610"/>
                  </a:moveTo>
                  <a:cubicBezTo>
                    <a:pt x="649" y="606"/>
                    <a:pt x="644" y="604"/>
                    <a:pt x="639" y="606"/>
                  </a:cubicBezTo>
                  <a:cubicBezTo>
                    <a:pt x="635" y="609"/>
                    <a:pt x="634" y="613"/>
                    <a:pt x="632" y="618"/>
                  </a:cubicBezTo>
                  <a:cubicBezTo>
                    <a:pt x="632" y="620"/>
                    <a:pt x="631" y="623"/>
                    <a:pt x="630" y="626"/>
                  </a:cubicBezTo>
                  <a:cubicBezTo>
                    <a:pt x="628" y="629"/>
                    <a:pt x="626" y="633"/>
                    <a:pt x="624" y="637"/>
                  </a:cubicBezTo>
                  <a:cubicBezTo>
                    <a:pt x="622" y="642"/>
                    <a:pt x="620" y="645"/>
                    <a:pt x="620" y="647"/>
                  </a:cubicBezTo>
                  <a:cubicBezTo>
                    <a:pt x="620" y="648"/>
                    <a:pt x="620" y="648"/>
                    <a:pt x="620" y="648"/>
                  </a:cubicBezTo>
                  <a:cubicBezTo>
                    <a:pt x="551" y="648"/>
                    <a:pt x="551" y="648"/>
                    <a:pt x="551" y="648"/>
                  </a:cubicBezTo>
                  <a:cubicBezTo>
                    <a:pt x="551" y="646"/>
                    <a:pt x="552" y="645"/>
                    <a:pt x="553" y="643"/>
                  </a:cubicBezTo>
                  <a:cubicBezTo>
                    <a:pt x="563" y="639"/>
                    <a:pt x="573" y="632"/>
                    <a:pt x="581" y="622"/>
                  </a:cubicBezTo>
                  <a:cubicBezTo>
                    <a:pt x="593" y="609"/>
                    <a:pt x="598" y="593"/>
                    <a:pt x="596" y="579"/>
                  </a:cubicBezTo>
                  <a:cubicBezTo>
                    <a:pt x="594" y="569"/>
                    <a:pt x="590" y="550"/>
                    <a:pt x="585" y="533"/>
                  </a:cubicBezTo>
                  <a:cubicBezTo>
                    <a:pt x="752" y="533"/>
                    <a:pt x="752" y="533"/>
                    <a:pt x="752" y="533"/>
                  </a:cubicBezTo>
                  <a:cubicBezTo>
                    <a:pt x="735" y="575"/>
                    <a:pt x="711" y="614"/>
                    <a:pt x="682" y="648"/>
                  </a:cubicBezTo>
                  <a:cubicBezTo>
                    <a:pt x="640" y="648"/>
                    <a:pt x="640" y="648"/>
                    <a:pt x="640" y="648"/>
                  </a:cubicBezTo>
                  <a:cubicBezTo>
                    <a:pt x="644" y="644"/>
                    <a:pt x="648" y="639"/>
                    <a:pt x="649" y="637"/>
                  </a:cubicBezTo>
                  <a:cubicBezTo>
                    <a:pt x="653" y="632"/>
                    <a:pt x="655" y="617"/>
                    <a:pt x="652" y="610"/>
                  </a:cubicBezTo>
                  <a:moveTo>
                    <a:pt x="69" y="594"/>
                  </a:moveTo>
                  <a:cubicBezTo>
                    <a:pt x="61" y="570"/>
                    <a:pt x="54" y="550"/>
                    <a:pt x="49" y="533"/>
                  </a:cubicBezTo>
                  <a:cubicBezTo>
                    <a:pt x="206" y="533"/>
                    <a:pt x="206" y="533"/>
                    <a:pt x="206" y="533"/>
                  </a:cubicBezTo>
                  <a:cubicBezTo>
                    <a:pt x="214" y="574"/>
                    <a:pt x="225" y="613"/>
                    <a:pt x="240" y="648"/>
                  </a:cubicBezTo>
                  <a:cubicBezTo>
                    <a:pt x="109" y="648"/>
                    <a:pt x="109" y="648"/>
                    <a:pt x="109" y="648"/>
                  </a:cubicBezTo>
                  <a:cubicBezTo>
                    <a:pt x="94" y="631"/>
                    <a:pt x="81" y="613"/>
                    <a:pt x="69" y="594"/>
                  </a:cubicBezTo>
                  <a:moveTo>
                    <a:pt x="220" y="533"/>
                  </a:moveTo>
                  <a:cubicBezTo>
                    <a:pt x="388" y="533"/>
                    <a:pt x="388" y="533"/>
                    <a:pt x="388" y="533"/>
                  </a:cubicBezTo>
                  <a:cubicBezTo>
                    <a:pt x="388" y="545"/>
                    <a:pt x="388" y="545"/>
                    <a:pt x="388" y="545"/>
                  </a:cubicBezTo>
                  <a:cubicBezTo>
                    <a:pt x="378" y="549"/>
                    <a:pt x="369" y="555"/>
                    <a:pt x="371" y="567"/>
                  </a:cubicBezTo>
                  <a:cubicBezTo>
                    <a:pt x="377" y="608"/>
                    <a:pt x="384" y="621"/>
                    <a:pt x="388" y="626"/>
                  </a:cubicBezTo>
                  <a:cubicBezTo>
                    <a:pt x="388" y="648"/>
                    <a:pt x="388" y="648"/>
                    <a:pt x="388" y="648"/>
                  </a:cubicBezTo>
                  <a:cubicBezTo>
                    <a:pt x="255" y="648"/>
                    <a:pt x="255" y="648"/>
                    <a:pt x="255" y="648"/>
                  </a:cubicBezTo>
                  <a:cubicBezTo>
                    <a:pt x="240" y="614"/>
                    <a:pt x="228" y="575"/>
                    <a:pt x="220" y="533"/>
                  </a:cubicBezTo>
                  <a:moveTo>
                    <a:pt x="61" y="426"/>
                  </a:moveTo>
                  <a:cubicBezTo>
                    <a:pt x="64" y="439"/>
                    <a:pt x="68" y="461"/>
                    <a:pt x="66" y="475"/>
                  </a:cubicBezTo>
                  <a:cubicBezTo>
                    <a:pt x="65" y="481"/>
                    <a:pt x="64" y="483"/>
                    <a:pt x="64" y="483"/>
                  </a:cubicBezTo>
                  <a:cubicBezTo>
                    <a:pt x="58" y="478"/>
                    <a:pt x="58" y="445"/>
                    <a:pt x="61" y="426"/>
                  </a:cubicBezTo>
                  <a:moveTo>
                    <a:pt x="51" y="389"/>
                  </a:moveTo>
                  <a:cubicBezTo>
                    <a:pt x="54" y="382"/>
                    <a:pt x="58" y="374"/>
                    <a:pt x="61" y="366"/>
                  </a:cubicBezTo>
                  <a:cubicBezTo>
                    <a:pt x="89" y="303"/>
                    <a:pt x="106" y="280"/>
                    <a:pt x="107" y="279"/>
                  </a:cubicBezTo>
                  <a:cubicBezTo>
                    <a:pt x="107" y="278"/>
                    <a:pt x="108" y="277"/>
                    <a:pt x="108" y="276"/>
                  </a:cubicBezTo>
                  <a:cubicBezTo>
                    <a:pt x="108" y="275"/>
                    <a:pt x="109" y="260"/>
                    <a:pt x="110" y="246"/>
                  </a:cubicBezTo>
                  <a:cubicBezTo>
                    <a:pt x="119" y="249"/>
                    <a:pt x="128" y="251"/>
                    <a:pt x="134" y="251"/>
                  </a:cubicBezTo>
                  <a:cubicBezTo>
                    <a:pt x="140" y="264"/>
                    <a:pt x="142" y="269"/>
                    <a:pt x="144" y="271"/>
                  </a:cubicBezTo>
                  <a:cubicBezTo>
                    <a:pt x="144" y="273"/>
                    <a:pt x="145" y="277"/>
                    <a:pt x="145" y="281"/>
                  </a:cubicBezTo>
                  <a:cubicBezTo>
                    <a:pt x="152" y="337"/>
                    <a:pt x="157" y="354"/>
                    <a:pt x="168" y="354"/>
                  </a:cubicBezTo>
                  <a:cubicBezTo>
                    <a:pt x="170" y="354"/>
                    <a:pt x="172" y="353"/>
                    <a:pt x="173" y="352"/>
                  </a:cubicBezTo>
                  <a:cubicBezTo>
                    <a:pt x="169" y="362"/>
                    <a:pt x="168" y="376"/>
                    <a:pt x="170" y="385"/>
                  </a:cubicBezTo>
                  <a:cubicBezTo>
                    <a:pt x="170" y="386"/>
                    <a:pt x="171" y="388"/>
                    <a:pt x="171" y="389"/>
                  </a:cubicBezTo>
                  <a:lnTo>
                    <a:pt x="51" y="389"/>
                  </a:lnTo>
                  <a:close/>
                  <a:moveTo>
                    <a:pt x="195" y="348"/>
                  </a:moveTo>
                  <a:cubicBezTo>
                    <a:pt x="193" y="344"/>
                    <a:pt x="190" y="341"/>
                    <a:pt x="186" y="341"/>
                  </a:cubicBezTo>
                  <a:cubicBezTo>
                    <a:pt x="185" y="341"/>
                    <a:pt x="184" y="341"/>
                    <a:pt x="183" y="341"/>
                  </a:cubicBezTo>
                  <a:cubicBezTo>
                    <a:pt x="187" y="335"/>
                    <a:pt x="189" y="328"/>
                    <a:pt x="191" y="321"/>
                  </a:cubicBezTo>
                  <a:cubicBezTo>
                    <a:pt x="192" y="315"/>
                    <a:pt x="194" y="310"/>
                    <a:pt x="196" y="305"/>
                  </a:cubicBezTo>
                  <a:cubicBezTo>
                    <a:pt x="196" y="304"/>
                    <a:pt x="198" y="302"/>
                    <a:pt x="200" y="299"/>
                  </a:cubicBezTo>
                  <a:cubicBezTo>
                    <a:pt x="198" y="315"/>
                    <a:pt x="196" y="331"/>
                    <a:pt x="195" y="348"/>
                  </a:cubicBezTo>
                  <a:moveTo>
                    <a:pt x="183" y="374"/>
                  </a:moveTo>
                  <a:cubicBezTo>
                    <a:pt x="183" y="369"/>
                    <a:pt x="184" y="363"/>
                    <a:pt x="185" y="360"/>
                  </a:cubicBezTo>
                  <a:cubicBezTo>
                    <a:pt x="187" y="368"/>
                    <a:pt x="187" y="380"/>
                    <a:pt x="184" y="384"/>
                  </a:cubicBezTo>
                  <a:cubicBezTo>
                    <a:pt x="184" y="383"/>
                    <a:pt x="183" y="380"/>
                    <a:pt x="183" y="374"/>
                  </a:cubicBezTo>
                  <a:moveTo>
                    <a:pt x="216" y="287"/>
                  </a:moveTo>
                  <a:cubicBezTo>
                    <a:pt x="228" y="279"/>
                    <a:pt x="242" y="272"/>
                    <a:pt x="250" y="272"/>
                  </a:cubicBezTo>
                  <a:cubicBezTo>
                    <a:pt x="251" y="272"/>
                    <a:pt x="252" y="272"/>
                    <a:pt x="252" y="272"/>
                  </a:cubicBezTo>
                  <a:cubicBezTo>
                    <a:pt x="257" y="273"/>
                    <a:pt x="257" y="293"/>
                    <a:pt x="254" y="311"/>
                  </a:cubicBezTo>
                  <a:cubicBezTo>
                    <a:pt x="253" y="313"/>
                    <a:pt x="254" y="316"/>
                    <a:pt x="255" y="317"/>
                  </a:cubicBezTo>
                  <a:cubicBezTo>
                    <a:pt x="256" y="319"/>
                    <a:pt x="258" y="320"/>
                    <a:pt x="260" y="320"/>
                  </a:cubicBezTo>
                  <a:cubicBezTo>
                    <a:pt x="261" y="320"/>
                    <a:pt x="283" y="321"/>
                    <a:pt x="288" y="338"/>
                  </a:cubicBezTo>
                  <a:cubicBezTo>
                    <a:pt x="290" y="344"/>
                    <a:pt x="289" y="345"/>
                    <a:pt x="283" y="350"/>
                  </a:cubicBezTo>
                  <a:cubicBezTo>
                    <a:pt x="276" y="356"/>
                    <a:pt x="265" y="365"/>
                    <a:pt x="263" y="389"/>
                  </a:cubicBezTo>
                  <a:cubicBezTo>
                    <a:pt x="208" y="389"/>
                    <a:pt x="208" y="389"/>
                    <a:pt x="208" y="389"/>
                  </a:cubicBezTo>
                  <a:cubicBezTo>
                    <a:pt x="208" y="354"/>
                    <a:pt x="211" y="320"/>
                    <a:pt x="216" y="287"/>
                  </a:cubicBezTo>
                  <a:moveTo>
                    <a:pt x="264" y="403"/>
                  </a:moveTo>
                  <a:cubicBezTo>
                    <a:pt x="274" y="439"/>
                    <a:pt x="335" y="462"/>
                    <a:pt x="388" y="476"/>
                  </a:cubicBezTo>
                  <a:cubicBezTo>
                    <a:pt x="388" y="519"/>
                    <a:pt x="388" y="519"/>
                    <a:pt x="388" y="519"/>
                  </a:cubicBezTo>
                  <a:cubicBezTo>
                    <a:pt x="218" y="519"/>
                    <a:pt x="218" y="519"/>
                    <a:pt x="218" y="519"/>
                  </a:cubicBezTo>
                  <a:cubicBezTo>
                    <a:pt x="212" y="482"/>
                    <a:pt x="208" y="443"/>
                    <a:pt x="208" y="403"/>
                  </a:cubicBezTo>
                  <a:lnTo>
                    <a:pt x="264" y="403"/>
                  </a:lnTo>
                  <a:close/>
                  <a:moveTo>
                    <a:pt x="358" y="299"/>
                  </a:moveTo>
                  <a:cubicBezTo>
                    <a:pt x="357" y="285"/>
                    <a:pt x="357" y="285"/>
                    <a:pt x="367" y="284"/>
                  </a:cubicBezTo>
                  <a:cubicBezTo>
                    <a:pt x="373" y="283"/>
                    <a:pt x="381" y="282"/>
                    <a:pt x="388" y="279"/>
                  </a:cubicBezTo>
                  <a:cubicBezTo>
                    <a:pt x="388" y="370"/>
                    <a:pt x="388" y="370"/>
                    <a:pt x="388" y="370"/>
                  </a:cubicBezTo>
                  <a:cubicBezTo>
                    <a:pt x="372" y="374"/>
                    <a:pt x="354" y="388"/>
                    <a:pt x="354" y="388"/>
                  </a:cubicBezTo>
                  <a:cubicBezTo>
                    <a:pt x="351" y="390"/>
                    <a:pt x="350" y="393"/>
                    <a:pt x="351" y="396"/>
                  </a:cubicBezTo>
                  <a:cubicBezTo>
                    <a:pt x="355" y="406"/>
                    <a:pt x="368" y="439"/>
                    <a:pt x="386" y="440"/>
                  </a:cubicBezTo>
                  <a:cubicBezTo>
                    <a:pt x="386" y="440"/>
                    <a:pt x="386" y="440"/>
                    <a:pt x="387" y="440"/>
                  </a:cubicBezTo>
                  <a:cubicBezTo>
                    <a:pt x="387" y="440"/>
                    <a:pt x="387" y="440"/>
                    <a:pt x="387" y="440"/>
                  </a:cubicBezTo>
                  <a:cubicBezTo>
                    <a:pt x="387" y="440"/>
                    <a:pt x="388" y="440"/>
                    <a:pt x="388" y="440"/>
                  </a:cubicBezTo>
                  <a:cubicBezTo>
                    <a:pt x="388" y="450"/>
                    <a:pt x="388" y="450"/>
                    <a:pt x="388" y="450"/>
                  </a:cubicBezTo>
                  <a:cubicBezTo>
                    <a:pt x="387" y="449"/>
                    <a:pt x="385" y="448"/>
                    <a:pt x="383" y="446"/>
                  </a:cubicBezTo>
                  <a:cubicBezTo>
                    <a:pt x="363" y="432"/>
                    <a:pt x="328" y="407"/>
                    <a:pt x="322" y="391"/>
                  </a:cubicBezTo>
                  <a:cubicBezTo>
                    <a:pt x="315" y="371"/>
                    <a:pt x="315" y="357"/>
                    <a:pt x="316" y="352"/>
                  </a:cubicBezTo>
                  <a:cubicBezTo>
                    <a:pt x="317" y="353"/>
                    <a:pt x="319" y="355"/>
                    <a:pt x="323" y="359"/>
                  </a:cubicBezTo>
                  <a:cubicBezTo>
                    <a:pt x="329" y="366"/>
                    <a:pt x="334" y="369"/>
                    <a:pt x="340" y="369"/>
                  </a:cubicBezTo>
                  <a:cubicBezTo>
                    <a:pt x="358" y="369"/>
                    <a:pt x="358" y="339"/>
                    <a:pt x="358" y="315"/>
                  </a:cubicBezTo>
                  <a:cubicBezTo>
                    <a:pt x="359" y="309"/>
                    <a:pt x="358" y="304"/>
                    <a:pt x="358" y="299"/>
                  </a:cubicBezTo>
                  <a:moveTo>
                    <a:pt x="504" y="86"/>
                  </a:moveTo>
                  <a:cubicBezTo>
                    <a:pt x="513" y="99"/>
                    <a:pt x="522" y="114"/>
                    <a:pt x="529" y="130"/>
                  </a:cubicBezTo>
                  <a:cubicBezTo>
                    <a:pt x="517" y="130"/>
                    <a:pt x="517" y="130"/>
                    <a:pt x="517" y="130"/>
                  </a:cubicBezTo>
                  <a:cubicBezTo>
                    <a:pt x="515" y="126"/>
                    <a:pt x="514" y="122"/>
                    <a:pt x="513" y="120"/>
                  </a:cubicBezTo>
                  <a:cubicBezTo>
                    <a:pt x="506" y="105"/>
                    <a:pt x="502" y="102"/>
                    <a:pt x="498" y="102"/>
                  </a:cubicBezTo>
                  <a:cubicBezTo>
                    <a:pt x="494" y="102"/>
                    <a:pt x="491" y="105"/>
                    <a:pt x="491" y="109"/>
                  </a:cubicBezTo>
                  <a:cubicBezTo>
                    <a:pt x="491" y="110"/>
                    <a:pt x="491" y="112"/>
                    <a:pt x="492" y="113"/>
                  </a:cubicBezTo>
                  <a:cubicBezTo>
                    <a:pt x="489" y="110"/>
                    <a:pt x="486" y="107"/>
                    <a:pt x="482" y="104"/>
                  </a:cubicBezTo>
                  <a:cubicBezTo>
                    <a:pt x="476" y="100"/>
                    <a:pt x="475" y="97"/>
                    <a:pt x="475" y="96"/>
                  </a:cubicBezTo>
                  <a:cubicBezTo>
                    <a:pt x="476" y="93"/>
                    <a:pt x="484" y="88"/>
                    <a:pt x="504" y="86"/>
                  </a:cubicBezTo>
                  <a:moveTo>
                    <a:pt x="752" y="259"/>
                  </a:moveTo>
                  <a:cubicBezTo>
                    <a:pt x="584" y="259"/>
                    <a:pt x="584" y="259"/>
                    <a:pt x="584" y="259"/>
                  </a:cubicBezTo>
                  <a:cubicBezTo>
                    <a:pt x="577" y="218"/>
                    <a:pt x="565" y="178"/>
                    <a:pt x="551" y="144"/>
                  </a:cubicBezTo>
                  <a:cubicBezTo>
                    <a:pt x="682" y="144"/>
                    <a:pt x="682" y="144"/>
                    <a:pt x="682" y="144"/>
                  </a:cubicBezTo>
                  <a:cubicBezTo>
                    <a:pt x="711" y="178"/>
                    <a:pt x="735" y="217"/>
                    <a:pt x="752" y="259"/>
                  </a:cubicBezTo>
                  <a:moveTo>
                    <a:pt x="757" y="519"/>
                  </a:moveTo>
                  <a:cubicBezTo>
                    <a:pt x="587" y="519"/>
                    <a:pt x="587" y="519"/>
                    <a:pt x="587" y="519"/>
                  </a:cubicBezTo>
                  <a:cubicBezTo>
                    <a:pt x="588" y="509"/>
                    <a:pt x="590" y="500"/>
                    <a:pt x="591" y="491"/>
                  </a:cubicBezTo>
                  <a:cubicBezTo>
                    <a:pt x="594" y="492"/>
                    <a:pt x="596" y="493"/>
                    <a:pt x="599" y="493"/>
                  </a:cubicBezTo>
                  <a:cubicBezTo>
                    <a:pt x="604" y="493"/>
                    <a:pt x="608" y="490"/>
                    <a:pt x="610" y="485"/>
                  </a:cubicBezTo>
                  <a:cubicBezTo>
                    <a:pt x="613" y="475"/>
                    <a:pt x="604" y="469"/>
                    <a:pt x="599" y="467"/>
                  </a:cubicBezTo>
                  <a:cubicBezTo>
                    <a:pt x="597" y="465"/>
                    <a:pt x="595" y="464"/>
                    <a:pt x="594" y="463"/>
                  </a:cubicBezTo>
                  <a:cubicBezTo>
                    <a:pt x="595" y="443"/>
                    <a:pt x="596" y="423"/>
                    <a:pt x="597" y="403"/>
                  </a:cubicBezTo>
                  <a:cubicBezTo>
                    <a:pt x="777" y="403"/>
                    <a:pt x="777" y="403"/>
                    <a:pt x="777" y="403"/>
                  </a:cubicBezTo>
                  <a:cubicBezTo>
                    <a:pt x="776" y="443"/>
                    <a:pt x="769" y="482"/>
                    <a:pt x="757" y="519"/>
                  </a:cubicBezTo>
                  <a:moveTo>
                    <a:pt x="552" y="628"/>
                  </a:moveTo>
                  <a:cubicBezTo>
                    <a:pt x="552" y="628"/>
                    <a:pt x="552" y="628"/>
                    <a:pt x="551" y="628"/>
                  </a:cubicBezTo>
                  <a:cubicBezTo>
                    <a:pt x="548" y="626"/>
                    <a:pt x="544" y="628"/>
                    <a:pt x="542" y="632"/>
                  </a:cubicBezTo>
                  <a:cubicBezTo>
                    <a:pt x="542" y="632"/>
                    <a:pt x="542" y="632"/>
                    <a:pt x="542" y="632"/>
                  </a:cubicBezTo>
                  <a:cubicBezTo>
                    <a:pt x="538" y="633"/>
                    <a:pt x="534" y="634"/>
                    <a:pt x="530" y="633"/>
                  </a:cubicBezTo>
                  <a:cubicBezTo>
                    <a:pt x="514" y="633"/>
                    <a:pt x="506" y="623"/>
                    <a:pt x="499" y="615"/>
                  </a:cubicBezTo>
                  <a:cubicBezTo>
                    <a:pt x="493" y="608"/>
                    <a:pt x="487" y="601"/>
                    <a:pt x="479" y="601"/>
                  </a:cubicBezTo>
                  <a:cubicBezTo>
                    <a:pt x="477" y="601"/>
                    <a:pt x="476" y="601"/>
                    <a:pt x="475" y="601"/>
                  </a:cubicBezTo>
                  <a:cubicBezTo>
                    <a:pt x="471" y="602"/>
                    <a:pt x="466" y="604"/>
                    <a:pt x="460" y="606"/>
                  </a:cubicBezTo>
                  <a:cubicBezTo>
                    <a:pt x="446" y="610"/>
                    <a:pt x="427" y="617"/>
                    <a:pt x="409" y="617"/>
                  </a:cubicBezTo>
                  <a:cubicBezTo>
                    <a:pt x="405" y="617"/>
                    <a:pt x="401" y="616"/>
                    <a:pt x="398" y="616"/>
                  </a:cubicBezTo>
                  <a:cubicBezTo>
                    <a:pt x="395" y="612"/>
                    <a:pt x="390" y="596"/>
                    <a:pt x="384" y="565"/>
                  </a:cubicBezTo>
                  <a:cubicBezTo>
                    <a:pt x="384" y="562"/>
                    <a:pt x="387" y="560"/>
                    <a:pt x="393" y="558"/>
                  </a:cubicBezTo>
                  <a:cubicBezTo>
                    <a:pt x="394" y="558"/>
                    <a:pt x="394" y="558"/>
                    <a:pt x="395" y="558"/>
                  </a:cubicBezTo>
                  <a:cubicBezTo>
                    <a:pt x="398" y="558"/>
                    <a:pt x="400" y="557"/>
                    <a:pt x="401" y="555"/>
                  </a:cubicBezTo>
                  <a:cubicBezTo>
                    <a:pt x="402" y="555"/>
                    <a:pt x="403" y="555"/>
                    <a:pt x="403" y="554"/>
                  </a:cubicBezTo>
                  <a:cubicBezTo>
                    <a:pt x="415" y="550"/>
                    <a:pt x="429" y="546"/>
                    <a:pt x="438" y="535"/>
                  </a:cubicBezTo>
                  <a:cubicBezTo>
                    <a:pt x="452" y="518"/>
                    <a:pt x="466" y="500"/>
                    <a:pt x="483" y="496"/>
                  </a:cubicBezTo>
                  <a:cubicBezTo>
                    <a:pt x="484" y="496"/>
                    <a:pt x="486" y="496"/>
                    <a:pt x="487" y="496"/>
                  </a:cubicBezTo>
                  <a:cubicBezTo>
                    <a:pt x="496" y="496"/>
                    <a:pt x="500" y="505"/>
                    <a:pt x="500" y="506"/>
                  </a:cubicBezTo>
                  <a:cubicBezTo>
                    <a:pt x="500" y="507"/>
                    <a:pt x="501" y="508"/>
                    <a:pt x="502" y="509"/>
                  </a:cubicBezTo>
                  <a:cubicBezTo>
                    <a:pt x="504" y="511"/>
                    <a:pt x="524" y="530"/>
                    <a:pt x="534" y="535"/>
                  </a:cubicBezTo>
                  <a:cubicBezTo>
                    <a:pt x="535" y="536"/>
                    <a:pt x="537" y="536"/>
                    <a:pt x="538" y="536"/>
                  </a:cubicBezTo>
                  <a:cubicBezTo>
                    <a:pt x="538" y="536"/>
                    <a:pt x="538" y="536"/>
                    <a:pt x="538" y="536"/>
                  </a:cubicBezTo>
                  <a:cubicBezTo>
                    <a:pt x="548" y="536"/>
                    <a:pt x="550" y="525"/>
                    <a:pt x="552" y="513"/>
                  </a:cubicBezTo>
                  <a:cubicBezTo>
                    <a:pt x="552" y="508"/>
                    <a:pt x="554" y="501"/>
                    <a:pt x="555" y="497"/>
                  </a:cubicBezTo>
                  <a:cubicBezTo>
                    <a:pt x="563" y="507"/>
                    <a:pt x="577" y="552"/>
                    <a:pt x="582" y="582"/>
                  </a:cubicBezTo>
                  <a:cubicBezTo>
                    <a:pt x="584" y="591"/>
                    <a:pt x="579" y="603"/>
                    <a:pt x="570" y="613"/>
                  </a:cubicBezTo>
                  <a:cubicBezTo>
                    <a:pt x="565" y="620"/>
                    <a:pt x="559" y="625"/>
                    <a:pt x="552" y="628"/>
                  </a:cubicBezTo>
                  <a:moveTo>
                    <a:pt x="399" y="382"/>
                  </a:moveTo>
                  <a:cubicBezTo>
                    <a:pt x="401" y="382"/>
                    <a:pt x="402" y="382"/>
                    <a:pt x="402" y="386"/>
                  </a:cubicBezTo>
                  <a:cubicBezTo>
                    <a:pt x="402" y="388"/>
                    <a:pt x="402" y="390"/>
                    <a:pt x="402" y="392"/>
                  </a:cubicBezTo>
                  <a:cubicBezTo>
                    <a:pt x="401" y="393"/>
                    <a:pt x="400" y="394"/>
                    <a:pt x="400" y="396"/>
                  </a:cubicBezTo>
                  <a:cubicBezTo>
                    <a:pt x="400" y="397"/>
                    <a:pt x="400" y="398"/>
                    <a:pt x="401" y="399"/>
                  </a:cubicBezTo>
                  <a:cubicBezTo>
                    <a:pt x="399" y="410"/>
                    <a:pt x="396" y="419"/>
                    <a:pt x="392" y="424"/>
                  </a:cubicBezTo>
                  <a:cubicBezTo>
                    <a:pt x="389" y="426"/>
                    <a:pt x="387" y="426"/>
                    <a:pt x="387" y="426"/>
                  </a:cubicBezTo>
                  <a:cubicBezTo>
                    <a:pt x="387" y="426"/>
                    <a:pt x="387" y="426"/>
                    <a:pt x="387" y="426"/>
                  </a:cubicBezTo>
                  <a:cubicBezTo>
                    <a:pt x="386" y="426"/>
                    <a:pt x="386" y="426"/>
                    <a:pt x="386" y="426"/>
                  </a:cubicBezTo>
                  <a:cubicBezTo>
                    <a:pt x="382" y="426"/>
                    <a:pt x="373" y="412"/>
                    <a:pt x="366" y="396"/>
                  </a:cubicBezTo>
                  <a:cubicBezTo>
                    <a:pt x="375" y="390"/>
                    <a:pt x="390" y="382"/>
                    <a:pt x="399" y="382"/>
                  </a:cubicBezTo>
                  <a:moveTo>
                    <a:pt x="402" y="478"/>
                  </a:moveTo>
                  <a:cubicBezTo>
                    <a:pt x="407" y="478"/>
                    <a:pt x="408" y="474"/>
                    <a:pt x="409" y="473"/>
                  </a:cubicBezTo>
                  <a:cubicBezTo>
                    <a:pt x="410" y="469"/>
                    <a:pt x="408" y="466"/>
                    <a:pt x="402" y="461"/>
                  </a:cubicBezTo>
                  <a:cubicBezTo>
                    <a:pt x="402" y="433"/>
                    <a:pt x="402" y="433"/>
                    <a:pt x="402" y="433"/>
                  </a:cubicBezTo>
                  <a:cubicBezTo>
                    <a:pt x="408" y="426"/>
                    <a:pt x="412" y="416"/>
                    <a:pt x="414" y="403"/>
                  </a:cubicBezTo>
                  <a:cubicBezTo>
                    <a:pt x="583" y="403"/>
                    <a:pt x="583" y="403"/>
                    <a:pt x="583" y="403"/>
                  </a:cubicBezTo>
                  <a:cubicBezTo>
                    <a:pt x="582" y="415"/>
                    <a:pt x="582" y="428"/>
                    <a:pt x="581" y="440"/>
                  </a:cubicBezTo>
                  <a:cubicBezTo>
                    <a:pt x="574" y="433"/>
                    <a:pt x="563" y="429"/>
                    <a:pt x="551" y="425"/>
                  </a:cubicBezTo>
                  <a:cubicBezTo>
                    <a:pt x="530" y="417"/>
                    <a:pt x="499" y="410"/>
                    <a:pt x="491" y="408"/>
                  </a:cubicBezTo>
                  <a:cubicBezTo>
                    <a:pt x="490" y="408"/>
                    <a:pt x="489" y="408"/>
                    <a:pt x="489" y="408"/>
                  </a:cubicBezTo>
                  <a:cubicBezTo>
                    <a:pt x="485" y="408"/>
                    <a:pt x="481" y="410"/>
                    <a:pt x="480" y="414"/>
                  </a:cubicBezTo>
                  <a:cubicBezTo>
                    <a:pt x="477" y="427"/>
                    <a:pt x="513" y="450"/>
                    <a:pt x="513" y="451"/>
                  </a:cubicBezTo>
                  <a:cubicBezTo>
                    <a:pt x="519" y="454"/>
                    <a:pt x="519" y="458"/>
                    <a:pt x="519" y="463"/>
                  </a:cubicBezTo>
                  <a:cubicBezTo>
                    <a:pt x="520" y="468"/>
                    <a:pt x="520" y="478"/>
                    <a:pt x="532" y="479"/>
                  </a:cubicBezTo>
                  <a:cubicBezTo>
                    <a:pt x="538" y="479"/>
                    <a:pt x="544" y="478"/>
                    <a:pt x="550" y="477"/>
                  </a:cubicBezTo>
                  <a:cubicBezTo>
                    <a:pt x="556" y="476"/>
                    <a:pt x="562" y="475"/>
                    <a:pt x="566" y="476"/>
                  </a:cubicBezTo>
                  <a:cubicBezTo>
                    <a:pt x="569" y="477"/>
                    <a:pt x="573" y="480"/>
                    <a:pt x="577" y="483"/>
                  </a:cubicBezTo>
                  <a:cubicBezTo>
                    <a:pt x="578" y="483"/>
                    <a:pt x="578" y="483"/>
                    <a:pt x="578" y="483"/>
                  </a:cubicBezTo>
                  <a:cubicBezTo>
                    <a:pt x="577" y="490"/>
                    <a:pt x="576" y="497"/>
                    <a:pt x="575" y="505"/>
                  </a:cubicBezTo>
                  <a:cubicBezTo>
                    <a:pt x="567" y="486"/>
                    <a:pt x="561" y="482"/>
                    <a:pt x="556" y="482"/>
                  </a:cubicBezTo>
                  <a:cubicBezTo>
                    <a:pt x="556" y="482"/>
                    <a:pt x="555" y="482"/>
                    <a:pt x="555" y="482"/>
                  </a:cubicBezTo>
                  <a:cubicBezTo>
                    <a:pt x="543" y="482"/>
                    <a:pt x="540" y="497"/>
                    <a:pt x="538" y="510"/>
                  </a:cubicBezTo>
                  <a:cubicBezTo>
                    <a:pt x="537" y="513"/>
                    <a:pt x="537" y="517"/>
                    <a:pt x="536" y="520"/>
                  </a:cubicBezTo>
                  <a:cubicBezTo>
                    <a:pt x="529" y="515"/>
                    <a:pt x="518" y="505"/>
                    <a:pt x="513" y="500"/>
                  </a:cubicBezTo>
                  <a:cubicBezTo>
                    <a:pt x="510" y="495"/>
                    <a:pt x="503" y="482"/>
                    <a:pt x="487" y="482"/>
                  </a:cubicBezTo>
                  <a:cubicBezTo>
                    <a:pt x="485" y="482"/>
                    <a:pt x="483" y="482"/>
                    <a:pt x="480" y="483"/>
                  </a:cubicBezTo>
                  <a:cubicBezTo>
                    <a:pt x="462" y="486"/>
                    <a:pt x="447" y="502"/>
                    <a:pt x="433" y="519"/>
                  </a:cubicBezTo>
                  <a:cubicBezTo>
                    <a:pt x="433" y="519"/>
                    <a:pt x="433" y="519"/>
                    <a:pt x="432" y="519"/>
                  </a:cubicBezTo>
                  <a:cubicBezTo>
                    <a:pt x="402" y="519"/>
                    <a:pt x="402" y="519"/>
                    <a:pt x="402" y="519"/>
                  </a:cubicBezTo>
                  <a:lnTo>
                    <a:pt x="402" y="478"/>
                  </a:lnTo>
                  <a:close/>
                  <a:moveTo>
                    <a:pt x="580" y="467"/>
                  </a:moveTo>
                  <a:cubicBezTo>
                    <a:pt x="576" y="466"/>
                    <a:pt x="573" y="464"/>
                    <a:pt x="571" y="463"/>
                  </a:cubicBezTo>
                  <a:cubicBezTo>
                    <a:pt x="568" y="462"/>
                    <a:pt x="565" y="461"/>
                    <a:pt x="561" y="461"/>
                  </a:cubicBezTo>
                  <a:cubicBezTo>
                    <a:pt x="556" y="461"/>
                    <a:pt x="552" y="462"/>
                    <a:pt x="547" y="463"/>
                  </a:cubicBezTo>
                  <a:cubicBezTo>
                    <a:pt x="542" y="464"/>
                    <a:pt x="538" y="465"/>
                    <a:pt x="534" y="465"/>
                  </a:cubicBezTo>
                  <a:cubicBezTo>
                    <a:pt x="534" y="464"/>
                    <a:pt x="533" y="463"/>
                    <a:pt x="533" y="462"/>
                  </a:cubicBezTo>
                  <a:cubicBezTo>
                    <a:pt x="533" y="456"/>
                    <a:pt x="532" y="446"/>
                    <a:pt x="521" y="439"/>
                  </a:cubicBezTo>
                  <a:cubicBezTo>
                    <a:pt x="515" y="435"/>
                    <a:pt x="508" y="430"/>
                    <a:pt x="503" y="425"/>
                  </a:cubicBezTo>
                  <a:cubicBezTo>
                    <a:pt x="515" y="428"/>
                    <a:pt x="533" y="432"/>
                    <a:pt x="546" y="438"/>
                  </a:cubicBezTo>
                  <a:cubicBezTo>
                    <a:pt x="569" y="446"/>
                    <a:pt x="577" y="452"/>
                    <a:pt x="578" y="460"/>
                  </a:cubicBezTo>
                  <a:cubicBezTo>
                    <a:pt x="578" y="463"/>
                    <a:pt x="579" y="465"/>
                    <a:pt x="580" y="467"/>
                  </a:cubicBezTo>
                  <a:moveTo>
                    <a:pt x="420" y="533"/>
                  </a:moveTo>
                  <a:cubicBezTo>
                    <a:pt x="415" y="536"/>
                    <a:pt x="408" y="538"/>
                    <a:pt x="402" y="540"/>
                  </a:cubicBezTo>
                  <a:cubicBezTo>
                    <a:pt x="402" y="533"/>
                    <a:pt x="402" y="533"/>
                    <a:pt x="402" y="533"/>
                  </a:cubicBezTo>
                  <a:lnTo>
                    <a:pt x="420" y="533"/>
                  </a:lnTo>
                  <a:close/>
                  <a:moveTo>
                    <a:pt x="597" y="389"/>
                  </a:moveTo>
                  <a:cubicBezTo>
                    <a:pt x="596" y="349"/>
                    <a:pt x="593" y="310"/>
                    <a:pt x="587" y="273"/>
                  </a:cubicBezTo>
                  <a:cubicBezTo>
                    <a:pt x="757" y="273"/>
                    <a:pt x="757" y="273"/>
                    <a:pt x="757" y="273"/>
                  </a:cubicBezTo>
                  <a:cubicBezTo>
                    <a:pt x="769" y="310"/>
                    <a:pt x="776" y="349"/>
                    <a:pt x="777" y="389"/>
                  </a:cubicBezTo>
                  <a:lnTo>
                    <a:pt x="597" y="389"/>
                  </a:lnTo>
                  <a:close/>
                  <a:moveTo>
                    <a:pt x="539" y="119"/>
                  </a:moveTo>
                  <a:cubicBezTo>
                    <a:pt x="534" y="107"/>
                    <a:pt x="527" y="96"/>
                    <a:pt x="520" y="85"/>
                  </a:cubicBezTo>
                  <a:cubicBezTo>
                    <a:pt x="526" y="85"/>
                    <a:pt x="530" y="87"/>
                    <a:pt x="532" y="90"/>
                  </a:cubicBezTo>
                  <a:cubicBezTo>
                    <a:pt x="539" y="97"/>
                    <a:pt x="540" y="111"/>
                    <a:pt x="539" y="119"/>
                  </a:cubicBezTo>
                  <a:moveTo>
                    <a:pt x="506" y="193"/>
                  </a:moveTo>
                  <a:cubicBezTo>
                    <a:pt x="507" y="193"/>
                    <a:pt x="508" y="193"/>
                    <a:pt x="509" y="192"/>
                  </a:cubicBezTo>
                  <a:cubicBezTo>
                    <a:pt x="508" y="193"/>
                    <a:pt x="507" y="193"/>
                    <a:pt x="506" y="194"/>
                  </a:cubicBezTo>
                  <a:lnTo>
                    <a:pt x="506" y="193"/>
                  </a:lnTo>
                  <a:close/>
                  <a:moveTo>
                    <a:pt x="500" y="146"/>
                  </a:moveTo>
                  <a:cubicBezTo>
                    <a:pt x="502" y="138"/>
                    <a:pt x="502" y="125"/>
                    <a:pt x="493" y="114"/>
                  </a:cubicBezTo>
                  <a:cubicBezTo>
                    <a:pt x="493" y="115"/>
                    <a:pt x="494" y="115"/>
                    <a:pt x="494" y="115"/>
                  </a:cubicBezTo>
                  <a:cubicBezTo>
                    <a:pt x="497" y="119"/>
                    <a:pt x="504" y="135"/>
                    <a:pt x="506" y="140"/>
                  </a:cubicBezTo>
                  <a:cubicBezTo>
                    <a:pt x="505" y="141"/>
                    <a:pt x="505" y="141"/>
                    <a:pt x="505" y="141"/>
                  </a:cubicBezTo>
                  <a:cubicBezTo>
                    <a:pt x="504" y="142"/>
                    <a:pt x="504" y="144"/>
                    <a:pt x="503" y="145"/>
                  </a:cubicBezTo>
                  <a:cubicBezTo>
                    <a:pt x="503" y="146"/>
                    <a:pt x="503" y="147"/>
                    <a:pt x="503" y="148"/>
                  </a:cubicBezTo>
                  <a:cubicBezTo>
                    <a:pt x="501" y="149"/>
                    <a:pt x="498" y="151"/>
                    <a:pt x="497" y="155"/>
                  </a:cubicBezTo>
                  <a:cubicBezTo>
                    <a:pt x="495" y="160"/>
                    <a:pt x="498" y="167"/>
                    <a:pt x="504" y="174"/>
                  </a:cubicBezTo>
                  <a:cubicBezTo>
                    <a:pt x="505" y="175"/>
                    <a:pt x="505" y="176"/>
                    <a:pt x="505" y="177"/>
                  </a:cubicBezTo>
                  <a:cubicBezTo>
                    <a:pt x="505" y="177"/>
                    <a:pt x="504" y="179"/>
                    <a:pt x="500" y="181"/>
                  </a:cubicBezTo>
                  <a:cubicBezTo>
                    <a:pt x="499" y="181"/>
                    <a:pt x="498" y="182"/>
                    <a:pt x="497" y="182"/>
                  </a:cubicBezTo>
                  <a:cubicBezTo>
                    <a:pt x="495" y="184"/>
                    <a:pt x="485" y="190"/>
                    <a:pt x="481" y="191"/>
                  </a:cubicBezTo>
                  <a:cubicBezTo>
                    <a:pt x="479" y="191"/>
                    <a:pt x="477" y="193"/>
                    <a:pt x="475" y="194"/>
                  </a:cubicBezTo>
                  <a:cubicBezTo>
                    <a:pt x="473" y="185"/>
                    <a:pt x="466" y="176"/>
                    <a:pt x="461" y="171"/>
                  </a:cubicBezTo>
                  <a:cubicBezTo>
                    <a:pt x="460" y="170"/>
                    <a:pt x="458" y="168"/>
                    <a:pt x="459" y="166"/>
                  </a:cubicBezTo>
                  <a:cubicBezTo>
                    <a:pt x="460" y="164"/>
                    <a:pt x="463" y="162"/>
                    <a:pt x="468" y="162"/>
                  </a:cubicBezTo>
                  <a:cubicBezTo>
                    <a:pt x="470" y="162"/>
                    <a:pt x="472" y="162"/>
                    <a:pt x="473" y="162"/>
                  </a:cubicBezTo>
                  <a:cubicBezTo>
                    <a:pt x="485" y="165"/>
                    <a:pt x="496" y="158"/>
                    <a:pt x="500" y="146"/>
                  </a:cubicBezTo>
                  <a:moveTo>
                    <a:pt x="464" y="212"/>
                  </a:moveTo>
                  <a:cubicBezTo>
                    <a:pt x="464" y="212"/>
                    <a:pt x="465" y="212"/>
                    <a:pt x="465" y="212"/>
                  </a:cubicBezTo>
                  <a:cubicBezTo>
                    <a:pt x="466" y="212"/>
                    <a:pt x="467" y="212"/>
                    <a:pt x="468" y="211"/>
                  </a:cubicBezTo>
                  <a:cubicBezTo>
                    <a:pt x="468" y="213"/>
                    <a:pt x="468" y="216"/>
                    <a:pt x="469" y="217"/>
                  </a:cubicBezTo>
                  <a:cubicBezTo>
                    <a:pt x="471" y="223"/>
                    <a:pt x="475" y="224"/>
                    <a:pt x="477" y="225"/>
                  </a:cubicBezTo>
                  <a:cubicBezTo>
                    <a:pt x="477" y="225"/>
                    <a:pt x="477" y="225"/>
                    <a:pt x="478" y="225"/>
                  </a:cubicBezTo>
                  <a:cubicBezTo>
                    <a:pt x="484" y="225"/>
                    <a:pt x="488" y="218"/>
                    <a:pt x="492" y="212"/>
                  </a:cubicBezTo>
                  <a:cubicBezTo>
                    <a:pt x="494" y="209"/>
                    <a:pt x="494" y="209"/>
                    <a:pt x="500" y="208"/>
                  </a:cubicBezTo>
                  <a:cubicBezTo>
                    <a:pt x="502" y="208"/>
                    <a:pt x="504" y="208"/>
                    <a:pt x="507" y="208"/>
                  </a:cubicBezTo>
                  <a:cubicBezTo>
                    <a:pt x="523" y="205"/>
                    <a:pt x="529" y="187"/>
                    <a:pt x="527" y="178"/>
                  </a:cubicBezTo>
                  <a:cubicBezTo>
                    <a:pt x="527" y="174"/>
                    <a:pt x="525" y="170"/>
                    <a:pt x="523" y="166"/>
                  </a:cubicBezTo>
                  <a:cubicBezTo>
                    <a:pt x="529" y="165"/>
                    <a:pt x="535" y="164"/>
                    <a:pt x="537" y="157"/>
                  </a:cubicBezTo>
                  <a:cubicBezTo>
                    <a:pt x="537" y="155"/>
                    <a:pt x="537" y="152"/>
                    <a:pt x="535" y="150"/>
                  </a:cubicBezTo>
                  <a:cubicBezTo>
                    <a:pt x="534" y="148"/>
                    <a:pt x="530" y="145"/>
                    <a:pt x="527" y="144"/>
                  </a:cubicBezTo>
                  <a:cubicBezTo>
                    <a:pt x="536" y="144"/>
                    <a:pt x="536" y="144"/>
                    <a:pt x="536" y="144"/>
                  </a:cubicBezTo>
                  <a:cubicBezTo>
                    <a:pt x="550" y="178"/>
                    <a:pt x="562" y="217"/>
                    <a:pt x="570" y="259"/>
                  </a:cubicBezTo>
                  <a:cubicBezTo>
                    <a:pt x="453" y="259"/>
                    <a:pt x="453" y="259"/>
                    <a:pt x="453" y="259"/>
                  </a:cubicBezTo>
                  <a:cubicBezTo>
                    <a:pt x="455" y="257"/>
                    <a:pt x="455" y="255"/>
                    <a:pt x="455" y="252"/>
                  </a:cubicBezTo>
                  <a:cubicBezTo>
                    <a:pt x="456" y="245"/>
                    <a:pt x="452" y="240"/>
                    <a:pt x="445" y="239"/>
                  </a:cubicBezTo>
                  <a:cubicBezTo>
                    <a:pt x="444" y="239"/>
                    <a:pt x="444" y="239"/>
                    <a:pt x="444" y="239"/>
                  </a:cubicBezTo>
                  <a:cubicBezTo>
                    <a:pt x="442" y="239"/>
                    <a:pt x="441" y="239"/>
                    <a:pt x="440" y="239"/>
                  </a:cubicBezTo>
                  <a:cubicBezTo>
                    <a:pt x="448" y="224"/>
                    <a:pt x="438" y="208"/>
                    <a:pt x="430" y="194"/>
                  </a:cubicBezTo>
                  <a:cubicBezTo>
                    <a:pt x="426" y="189"/>
                    <a:pt x="421" y="181"/>
                    <a:pt x="422" y="179"/>
                  </a:cubicBezTo>
                  <a:cubicBezTo>
                    <a:pt x="422" y="179"/>
                    <a:pt x="422" y="178"/>
                    <a:pt x="424" y="178"/>
                  </a:cubicBezTo>
                  <a:cubicBezTo>
                    <a:pt x="425" y="177"/>
                    <a:pt x="427" y="177"/>
                    <a:pt x="428" y="177"/>
                  </a:cubicBezTo>
                  <a:cubicBezTo>
                    <a:pt x="435" y="177"/>
                    <a:pt x="440" y="185"/>
                    <a:pt x="446" y="196"/>
                  </a:cubicBezTo>
                  <a:cubicBezTo>
                    <a:pt x="451" y="204"/>
                    <a:pt x="455" y="212"/>
                    <a:pt x="464" y="212"/>
                  </a:cubicBezTo>
                  <a:moveTo>
                    <a:pt x="429" y="259"/>
                  </a:moveTo>
                  <a:cubicBezTo>
                    <a:pt x="424" y="259"/>
                    <a:pt x="424" y="259"/>
                    <a:pt x="424" y="259"/>
                  </a:cubicBezTo>
                  <a:cubicBezTo>
                    <a:pt x="426" y="258"/>
                    <a:pt x="427" y="256"/>
                    <a:pt x="429" y="255"/>
                  </a:cubicBezTo>
                  <a:cubicBezTo>
                    <a:pt x="429" y="256"/>
                    <a:pt x="429" y="256"/>
                    <a:pt x="429" y="257"/>
                  </a:cubicBezTo>
                  <a:cubicBezTo>
                    <a:pt x="429" y="258"/>
                    <a:pt x="429" y="259"/>
                    <a:pt x="429" y="259"/>
                  </a:cubicBezTo>
                  <a:moveTo>
                    <a:pt x="403" y="273"/>
                  </a:moveTo>
                  <a:cubicBezTo>
                    <a:pt x="573" y="273"/>
                    <a:pt x="573" y="273"/>
                    <a:pt x="573" y="273"/>
                  </a:cubicBezTo>
                  <a:cubicBezTo>
                    <a:pt x="579" y="310"/>
                    <a:pt x="582" y="349"/>
                    <a:pt x="583" y="389"/>
                  </a:cubicBezTo>
                  <a:cubicBezTo>
                    <a:pt x="416" y="389"/>
                    <a:pt x="416" y="389"/>
                    <a:pt x="416" y="389"/>
                  </a:cubicBezTo>
                  <a:cubicBezTo>
                    <a:pt x="416" y="388"/>
                    <a:pt x="416" y="387"/>
                    <a:pt x="416" y="386"/>
                  </a:cubicBezTo>
                  <a:cubicBezTo>
                    <a:pt x="416" y="376"/>
                    <a:pt x="411" y="370"/>
                    <a:pt x="402" y="368"/>
                  </a:cubicBezTo>
                  <a:cubicBezTo>
                    <a:pt x="402" y="274"/>
                    <a:pt x="402" y="274"/>
                    <a:pt x="402" y="274"/>
                  </a:cubicBezTo>
                  <a:cubicBezTo>
                    <a:pt x="402" y="274"/>
                    <a:pt x="402" y="273"/>
                    <a:pt x="403" y="273"/>
                  </a:cubicBezTo>
                  <a:moveTo>
                    <a:pt x="388" y="662"/>
                  </a:moveTo>
                  <a:cubicBezTo>
                    <a:pt x="388" y="777"/>
                    <a:pt x="388" y="777"/>
                    <a:pt x="388" y="777"/>
                  </a:cubicBezTo>
                  <a:cubicBezTo>
                    <a:pt x="339" y="774"/>
                    <a:pt x="294" y="730"/>
                    <a:pt x="261" y="662"/>
                  </a:cubicBezTo>
                  <a:lnTo>
                    <a:pt x="388" y="662"/>
                  </a:lnTo>
                  <a:close/>
                  <a:moveTo>
                    <a:pt x="402" y="662"/>
                  </a:moveTo>
                  <a:cubicBezTo>
                    <a:pt x="502" y="662"/>
                    <a:pt x="502" y="662"/>
                    <a:pt x="502" y="662"/>
                  </a:cubicBezTo>
                  <a:cubicBezTo>
                    <a:pt x="499" y="668"/>
                    <a:pt x="501" y="677"/>
                    <a:pt x="503" y="682"/>
                  </a:cubicBezTo>
                  <a:cubicBezTo>
                    <a:pt x="506" y="689"/>
                    <a:pt x="508" y="693"/>
                    <a:pt x="512" y="694"/>
                  </a:cubicBezTo>
                  <a:cubicBezTo>
                    <a:pt x="481" y="745"/>
                    <a:pt x="443" y="774"/>
                    <a:pt x="402" y="777"/>
                  </a:cubicBezTo>
                  <a:lnTo>
                    <a:pt x="402" y="662"/>
                  </a:lnTo>
                  <a:close/>
                  <a:moveTo>
                    <a:pt x="525" y="672"/>
                  </a:moveTo>
                  <a:cubicBezTo>
                    <a:pt x="522" y="674"/>
                    <a:pt x="518" y="677"/>
                    <a:pt x="517" y="678"/>
                  </a:cubicBezTo>
                  <a:cubicBezTo>
                    <a:pt x="516" y="676"/>
                    <a:pt x="515" y="672"/>
                    <a:pt x="514" y="670"/>
                  </a:cubicBezTo>
                  <a:cubicBezTo>
                    <a:pt x="516" y="670"/>
                    <a:pt x="518" y="670"/>
                    <a:pt x="521" y="670"/>
                  </a:cubicBezTo>
                  <a:cubicBezTo>
                    <a:pt x="523" y="670"/>
                    <a:pt x="524" y="670"/>
                    <a:pt x="525" y="670"/>
                  </a:cubicBezTo>
                  <a:cubicBezTo>
                    <a:pt x="525" y="670"/>
                    <a:pt x="525" y="671"/>
                    <a:pt x="525" y="672"/>
                  </a:cubicBezTo>
                  <a:moveTo>
                    <a:pt x="402" y="648"/>
                  </a:moveTo>
                  <a:cubicBezTo>
                    <a:pt x="402" y="630"/>
                    <a:pt x="402" y="630"/>
                    <a:pt x="402" y="630"/>
                  </a:cubicBezTo>
                  <a:cubicBezTo>
                    <a:pt x="404" y="631"/>
                    <a:pt x="406" y="631"/>
                    <a:pt x="409" y="631"/>
                  </a:cubicBezTo>
                  <a:cubicBezTo>
                    <a:pt x="429" y="631"/>
                    <a:pt x="450" y="624"/>
                    <a:pt x="465" y="619"/>
                  </a:cubicBezTo>
                  <a:cubicBezTo>
                    <a:pt x="470" y="617"/>
                    <a:pt x="475" y="616"/>
                    <a:pt x="478" y="615"/>
                  </a:cubicBezTo>
                  <a:cubicBezTo>
                    <a:pt x="478" y="615"/>
                    <a:pt x="478" y="615"/>
                    <a:pt x="479" y="615"/>
                  </a:cubicBezTo>
                  <a:cubicBezTo>
                    <a:pt x="481" y="615"/>
                    <a:pt x="485" y="619"/>
                    <a:pt x="488" y="624"/>
                  </a:cubicBezTo>
                  <a:cubicBezTo>
                    <a:pt x="496" y="633"/>
                    <a:pt x="507" y="646"/>
                    <a:pt x="529" y="647"/>
                  </a:cubicBezTo>
                  <a:cubicBezTo>
                    <a:pt x="530" y="647"/>
                    <a:pt x="531" y="647"/>
                    <a:pt x="532" y="647"/>
                  </a:cubicBezTo>
                  <a:cubicBezTo>
                    <a:pt x="533" y="647"/>
                    <a:pt x="535" y="647"/>
                    <a:pt x="536" y="647"/>
                  </a:cubicBezTo>
                  <a:cubicBezTo>
                    <a:pt x="536" y="647"/>
                    <a:pt x="536" y="648"/>
                    <a:pt x="536" y="648"/>
                  </a:cubicBezTo>
                  <a:lnTo>
                    <a:pt x="402" y="648"/>
                  </a:lnTo>
                  <a:close/>
                  <a:moveTo>
                    <a:pt x="669" y="130"/>
                  </a:moveTo>
                  <a:cubicBezTo>
                    <a:pt x="553" y="130"/>
                    <a:pt x="553" y="130"/>
                    <a:pt x="553" y="130"/>
                  </a:cubicBezTo>
                  <a:cubicBezTo>
                    <a:pt x="554" y="128"/>
                    <a:pt x="555" y="126"/>
                    <a:pt x="556" y="124"/>
                  </a:cubicBezTo>
                  <a:cubicBezTo>
                    <a:pt x="560" y="112"/>
                    <a:pt x="560" y="87"/>
                    <a:pt x="556" y="50"/>
                  </a:cubicBezTo>
                  <a:cubicBezTo>
                    <a:pt x="598" y="69"/>
                    <a:pt x="636" y="97"/>
                    <a:pt x="669" y="130"/>
                  </a:cubicBezTo>
                  <a:moveTo>
                    <a:pt x="395" y="14"/>
                  </a:moveTo>
                  <a:cubicBezTo>
                    <a:pt x="401" y="14"/>
                    <a:pt x="407" y="14"/>
                    <a:pt x="413" y="15"/>
                  </a:cubicBezTo>
                  <a:cubicBezTo>
                    <a:pt x="414" y="15"/>
                    <a:pt x="414" y="15"/>
                    <a:pt x="415" y="15"/>
                  </a:cubicBezTo>
                  <a:cubicBezTo>
                    <a:pt x="420" y="15"/>
                    <a:pt x="425" y="15"/>
                    <a:pt x="431" y="16"/>
                  </a:cubicBezTo>
                  <a:cubicBezTo>
                    <a:pt x="432" y="16"/>
                    <a:pt x="433" y="16"/>
                    <a:pt x="434" y="16"/>
                  </a:cubicBezTo>
                  <a:cubicBezTo>
                    <a:pt x="439" y="17"/>
                    <a:pt x="443" y="17"/>
                    <a:pt x="448" y="18"/>
                  </a:cubicBezTo>
                  <a:cubicBezTo>
                    <a:pt x="450" y="18"/>
                    <a:pt x="452" y="18"/>
                    <a:pt x="453" y="19"/>
                  </a:cubicBezTo>
                  <a:cubicBezTo>
                    <a:pt x="457" y="19"/>
                    <a:pt x="462" y="20"/>
                    <a:pt x="466" y="21"/>
                  </a:cubicBezTo>
                  <a:cubicBezTo>
                    <a:pt x="468" y="21"/>
                    <a:pt x="470" y="22"/>
                    <a:pt x="472" y="22"/>
                  </a:cubicBezTo>
                  <a:cubicBezTo>
                    <a:pt x="476" y="23"/>
                    <a:pt x="480" y="24"/>
                    <a:pt x="484" y="25"/>
                  </a:cubicBezTo>
                  <a:cubicBezTo>
                    <a:pt x="486" y="25"/>
                    <a:pt x="489" y="26"/>
                    <a:pt x="492" y="27"/>
                  </a:cubicBezTo>
                  <a:cubicBezTo>
                    <a:pt x="495" y="28"/>
                    <a:pt x="498" y="28"/>
                    <a:pt x="501" y="29"/>
                  </a:cubicBezTo>
                  <a:cubicBezTo>
                    <a:pt x="505" y="30"/>
                    <a:pt x="508" y="31"/>
                    <a:pt x="511" y="32"/>
                  </a:cubicBezTo>
                  <a:cubicBezTo>
                    <a:pt x="514" y="33"/>
                    <a:pt x="516" y="34"/>
                    <a:pt x="519" y="35"/>
                  </a:cubicBezTo>
                  <a:cubicBezTo>
                    <a:pt x="523" y="36"/>
                    <a:pt x="527" y="38"/>
                    <a:pt x="531" y="39"/>
                  </a:cubicBezTo>
                  <a:cubicBezTo>
                    <a:pt x="532" y="40"/>
                    <a:pt x="534" y="40"/>
                    <a:pt x="536" y="41"/>
                  </a:cubicBezTo>
                  <a:cubicBezTo>
                    <a:pt x="538" y="42"/>
                    <a:pt x="539" y="43"/>
                    <a:pt x="541" y="43"/>
                  </a:cubicBezTo>
                  <a:cubicBezTo>
                    <a:pt x="543" y="58"/>
                    <a:pt x="544" y="71"/>
                    <a:pt x="545" y="83"/>
                  </a:cubicBezTo>
                  <a:cubicBezTo>
                    <a:pt x="544" y="82"/>
                    <a:pt x="543" y="81"/>
                    <a:pt x="542" y="80"/>
                  </a:cubicBezTo>
                  <a:cubicBezTo>
                    <a:pt x="537" y="74"/>
                    <a:pt x="529" y="71"/>
                    <a:pt x="520" y="71"/>
                  </a:cubicBezTo>
                  <a:cubicBezTo>
                    <a:pt x="519" y="71"/>
                    <a:pt x="519" y="71"/>
                    <a:pt x="519" y="71"/>
                  </a:cubicBezTo>
                  <a:cubicBezTo>
                    <a:pt x="516" y="71"/>
                    <a:pt x="512" y="71"/>
                    <a:pt x="508" y="72"/>
                  </a:cubicBezTo>
                  <a:cubicBezTo>
                    <a:pt x="507" y="72"/>
                    <a:pt x="507" y="72"/>
                    <a:pt x="507" y="72"/>
                  </a:cubicBezTo>
                  <a:cubicBezTo>
                    <a:pt x="490" y="73"/>
                    <a:pt x="466" y="78"/>
                    <a:pt x="462" y="92"/>
                  </a:cubicBezTo>
                  <a:cubicBezTo>
                    <a:pt x="460" y="97"/>
                    <a:pt x="461" y="106"/>
                    <a:pt x="474" y="116"/>
                  </a:cubicBezTo>
                  <a:cubicBezTo>
                    <a:pt x="487" y="124"/>
                    <a:pt x="488" y="135"/>
                    <a:pt x="486" y="142"/>
                  </a:cubicBezTo>
                  <a:cubicBezTo>
                    <a:pt x="486" y="143"/>
                    <a:pt x="484" y="149"/>
                    <a:pt x="478" y="149"/>
                  </a:cubicBezTo>
                  <a:cubicBezTo>
                    <a:pt x="478" y="149"/>
                    <a:pt x="477" y="149"/>
                    <a:pt x="476" y="149"/>
                  </a:cubicBezTo>
                  <a:cubicBezTo>
                    <a:pt x="462" y="146"/>
                    <a:pt x="450" y="151"/>
                    <a:pt x="446" y="161"/>
                  </a:cubicBezTo>
                  <a:cubicBezTo>
                    <a:pt x="445" y="164"/>
                    <a:pt x="444" y="167"/>
                    <a:pt x="445" y="170"/>
                  </a:cubicBezTo>
                  <a:cubicBezTo>
                    <a:pt x="440" y="166"/>
                    <a:pt x="435" y="163"/>
                    <a:pt x="428" y="163"/>
                  </a:cubicBezTo>
                  <a:cubicBezTo>
                    <a:pt x="425" y="163"/>
                    <a:pt x="423" y="163"/>
                    <a:pt x="420" y="164"/>
                  </a:cubicBezTo>
                  <a:cubicBezTo>
                    <a:pt x="414" y="166"/>
                    <a:pt x="410" y="169"/>
                    <a:pt x="409" y="173"/>
                  </a:cubicBezTo>
                  <a:cubicBezTo>
                    <a:pt x="405" y="182"/>
                    <a:pt x="411" y="191"/>
                    <a:pt x="418" y="202"/>
                  </a:cubicBezTo>
                  <a:cubicBezTo>
                    <a:pt x="425" y="213"/>
                    <a:pt x="432" y="225"/>
                    <a:pt x="428" y="234"/>
                  </a:cubicBezTo>
                  <a:cubicBezTo>
                    <a:pt x="421" y="245"/>
                    <a:pt x="410" y="254"/>
                    <a:pt x="398" y="260"/>
                  </a:cubicBezTo>
                  <a:cubicBezTo>
                    <a:pt x="398" y="260"/>
                    <a:pt x="398" y="260"/>
                    <a:pt x="398" y="260"/>
                  </a:cubicBezTo>
                  <a:cubicBezTo>
                    <a:pt x="396" y="261"/>
                    <a:pt x="395" y="262"/>
                    <a:pt x="393" y="262"/>
                  </a:cubicBezTo>
                  <a:cubicBezTo>
                    <a:pt x="393" y="263"/>
                    <a:pt x="392" y="263"/>
                    <a:pt x="392" y="263"/>
                  </a:cubicBezTo>
                  <a:cubicBezTo>
                    <a:pt x="383" y="267"/>
                    <a:pt x="373" y="269"/>
                    <a:pt x="365" y="270"/>
                  </a:cubicBezTo>
                  <a:cubicBezTo>
                    <a:pt x="341" y="273"/>
                    <a:pt x="343" y="287"/>
                    <a:pt x="344" y="300"/>
                  </a:cubicBezTo>
                  <a:cubicBezTo>
                    <a:pt x="344" y="305"/>
                    <a:pt x="345" y="309"/>
                    <a:pt x="344" y="315"/>
                  </a:cubicBezTo>
                  <a:cubicBezTo>
                    <a:pt x="344" y="338"/>
                    <a:pt x="343" y="352"/>
                    <a:pt x="340" y="355"/>
                  </a:cubicBezTo>
                  <a:cubicBezTo>
                    <a:pt x="339" y="355"/>
                    <a:pt x="337" y="353"/>
                    <a:pt x="333" y="349"/>
                  </a:cubicBezTo>
                  <a:cubicBezTo>
                    <a:pt x="326" y="341"/>
                    <a:pt x="320" y="338"/>
                    <a:pt x="314" y="338"/>
                  </a:cubicBezTo>
                  <a:cubicBezTo>
                    <a:pt x="310" y="338"/>
                    <a:pt x="307" y="339"/>
                    <a:pt x="305" y="343"/>
                  </a:cubicBezTo>
                  <a:cubicBezTo>
                    <a:pt x="296" y="355"/>
                    <a:pt x="307" y="389"/>
                    <a:pt x="309" y="395"/>
                  </a:cubicBezTo>
                  <a:cubicBezTo>
                    <a:pt x="316" y="416"/>
                    <a:pt x="350" y="440"/>
                    <a:pt x="375" y="458"/>
                  </a:cubicBezTo>
                  <a:cubicBezTo>
                    <a:pt x="376" y="458"/>
                    <a:pt x="376" y="458"/>
                    <a:pt x="376" y="458"/>
                  </a:cubicBezTo>
                  <a:cubicBezTo>
                    <a:pt x="312" y="440"/>
                    <a:pt x="276" y="416"/>
                    <a:pt x="277" y="392"/>
                  </a:cubicBezTo>
                  <a:cubicBezTo>
                    <a:pt x="278" y="373"/>
                    <a:pt x="285" y="367"/>
                    <a:pt x="292" y="361"/>
                  </a:cubicBezTo>
                  <a:cubicBezTo>
                    <a:pt x="298" y="356"/>
                    <a:pt x="306" y="349"/>
                    <a:pt x="302" y="334"/>
                  </a:cubicBezTo>
                  <a:cubicBezTo>
                    <a:pt x="296" y="315"/>
                    <a:pt x="279" y="309"/>
                    <a:pt x="269" y="307"/>
                  </a:cubicBezTo>
                  <a:cubicBezTo>
                    <a:pt x="275" y="267"/>
                    <a:pt x="261" y="260"/>
                    <a:pt x="256" y="258"/>
                  </a:cubicBezTo>
                  <a:cubicBezTo>
                    <a:pt x="254" y="258"/>
                    <a:pt x="252" y="258"/>
                    <a:pt x="250" y="258"/>
                  </a:cubicBezTo>
                  <a:cubicBezTo>
                    <a:pt x="230" y="258"/>
                    <a:pt x="190" y="284"/>
                    <a:pt x="183" y="299"/>
                  </a:cubicBezTo>
                  <a:cubicBezTo>
                    <a:pt x="180" y="305"/>
                    <a:pt x="179" y="311"/>
                    <a:pt x="177" y="317"/>
                  </a:cubicBezTo>
                  <a:cubicBezTo>
                    <a:pt x="175" y="325"/>
                    <a:pt x="173" y="333"/>
                    <a:pt x="169" y="338"/>
                  </a:cubicBezTo>
                  <a:cubicBezTo>
                    <a:pt x="166" y="330"/>
                    <a:pt x="163" y="310"/>
                    <a:pt x="159" y="279"/>
                  </a:cubicBezTo>
                  <a:cubicBezTo>
                    <a:pt x="157" y="267"/>
                    <a:pt x="157" y="266"/>
                    <a:pt x="156" y="264"/>
                  </a:cubicBezTo>
                  <a:cubicBezTo>
                    <a:pt x="155" y="262"/>
                    <a:pt x="149" y="251"/>
                    <a:pt x="144" y="242"/>
                  </a:cubicBezTo>
                  <a:cubicBezTo>
                    <a:pt x="143" y="240"/>
                    <a:pt x="141" y="238"/>
                    <a:pt x="139" y="238"/>
                  </a:cubicBezTo>
                  <a:cubicBezTo>
                    <a:pt x="133" y="237"/>
                    <a:pt x="115" y="234"/>
                    <a:pt x="107" y="229"/>
                  </a:cubicBezTo>
                  <a:cubicBezTo>
                    <a:pt x="104" y="228"/>
                    <a:pt x="102" y="227"/>
                    <a:pt x="99" y="229"/>
                  </a:cubicBezTo>
                  <a:cubicBezTo>
                    <a:pt x="97" y="230"/>
                    <a:pt x="96" y="232"/>
                    <a:pt x="96" y="235"/>
                  </a:cubicBezTo>
                  <a:cubicBezTo>
                    <a:pt x="96" y="248"/>
                    <a:pt x="95" y="266"/>
                    <a:pt x="94" y="272"/>
                  </a:cubicBezTo>
                  <a:cubicBezTo>
                    <a:pt x="90" y="279"/>
                    <a:pt x="73" y="304"/>
                    <a:pt x="48" y="360"/>
                  </a:cubicBezTo>
                  <a:cubicBezTo>
                    <a:pt x="39" y="383"/>
                    <a:pt x="34" y="415"/>
                    <a:pt x="33" y="450"/>
                  </a:cubicBezTo>
                  <a:cubicBezTo>
                    <a:pt x="34" y="435"/>
                    <a:pt x="39" y="420"/>
                    <a:pt x="46" y="402"/>
                  </a:cubicBezTo>
                  <a:cubicBezTo>
                    <a:pt x="47" y="403"/>
                    <a:pt x="48" y="403"/>
                    <a:pt x="50" y="403"/>
                  </a:cubicBezTo>
                  <a:cubicBezTo>
                    <a:pt x="54" y="403"/>
                    <a:pt x="54" y="403"/>
                    <a:pt x="54" y="403"/>
                  </a:cubicBezTo>
                  <a:cubicBezTo>
                    <a:pt x="51" y="406"/>
                    <a:pt x="48" y="412"/>
                    <a:pt x="46" y="429"/>
                  </a:cubicBezTo>
                  <a:cubicBezTo>
                    <a:pt x="45" y="443"/>
                    <a:pt x="44" y="458"/>
                    <a:pt x="46" y="469"/>
                  </a:cubicBezTo>
                  <a:cubicBezTo>
                    <a:pt x="48" y="488"/>
                    <a:pt x="54" y="497"/>
                    <a:pt x="64" y="497"/>
                  </a:cubicBezTo>
                  <a:cubicBezTo>
                    <a:pt x="64" y="497"/>
                    <a:pt x="64" y="497"/>
                    <a:pt x="65" y="497"/>
                  </a:cubicBezTo>
                  <a:cubicBezTo>
                    <a:pt x="76" y="496"/>
                    <a:pt x="81" y="483"/>
                    <a:pt x="80" y="459"/>
                  </a:cubicBezTo>
                  <a:cubicBezTo>
                    <a:pt x="80" y="459"/>
                    <a:pt x="77" y="413"/>
                    <a:pt x="65" y="403"/>
                  </a:cubicBezTo>
                  <a:cubicBezTo>
                    <a:pt x="194" y="403"/>
                    <a:pt x="194" y="403"/>
                    <a:pt x="194" y="403"/>
                  </a:cubicBezTo>
                  <a:cubicBezTo>
                    <a:pt x="194" y="443"/>
                    <a:pt x="198" y="482"/>
                    <a:pt x="204" y="519"/>
                  </a:cubicBezTo>
                  <a:cubicBezTo>
                    <a:pt x="46" y="519"/>
                    <a:pt x="46" y="519"/>
                    <a:pt x="46" y="519"/>
                  </a:cubicBezTo>
                  <a:cubicBezTo>
                    <a:pt x="45" y="519"/>
                    <a:pt x="45" y="519"/>
                    <a:pt x="44" y="519"/>
                  </a:cubicBezTo>
                  <a:cubicBezTo>
                    <a:pt x="38" y="498"/>
                    <a:pt x="35" y="482"/>
                    <a:pt x="33" y="468"/>
                  </a:cubicBezTo>
                  <a:cubicBezTo>
                    <a:pt x="34" y="487"/>
                    <a:pt x="36" y="506"/>
                    <a:pt x="39" y="526"/>
                  </a:cubicBezTo>
                  <a:cubicBezTo>
                    <a:pt x="39" y="526"/>
                    <a:pt x="39" y="526"/>
                    <a:pt x="39" y="526"/>
                  </a:cubicBezTo>
                  <a:cubicBezTo>
                    <a:pt x="39" y="526"/>
                    <a:pt x="39" y="527"/>
                    <a:pt x="39" y="527"/>
                  </a:cubicBezTo>
                  <a:cubicBezTo>
                    <a:pt x="39" y="530"/>
                    <a:pt x="40" y="533"/>
                    <a:pt x="40" y="536"/>
                  </a:cubicBezTo>
                  <a:cubicBezTo>
                    <a:pt x="40" y="535"/>
                    <a:pt x="39" y="533"/>
                    <a:pt x="39" y="532"/>
                  </a:cubicBezTo>
                  <a:cubicBezTo>
                    <a:pt x="38" y="529"/>
                    <a:pt x="37" y="526"/>
                    <a:pt x="36" y="523"/>
                  </a:cubicBezTo>
                  <a:cubicBezTo>
                    <a:pt x="35" y="521"/>
                    <a:pt x="34" y="520"/>
                    <a:pt x="34" y="518"/>
                  </a:cubicBezTo>
                  <a:cubicBezTo>
                    <a:pt x="32" y="513"/>
                    <a:pt x="31" y="509"/>
                    <a:pt x="30" y="505"/>
                  </a:cubicBezTo>
                  <a:cubicBezTo>
                    <a:pt x="29" y="504"/>
                    <a:pt x="29" y="503"/>
                    <a:pt x="28" y="501"/>
                  </a:cubicBezTo>
                  <a:cubicBezTo>
                    <a:pt x="27" y="496"/>
                    <a:pt x="26" y="492"/>
                    <a:pt x="25" y="487"/>
                  </a:cubicBezTo>
                  <a:cubicBezTo>
                    <a:pt x="24" y="486"/>
                    <a:pt x="24" y="485"/>
                    <a:pt x="24" y="484"/>
                  </a:cubicBezTo>
                  <a:cubicBezTo>
                    <a:pt x="23" y="479"/>
                    <a:pt x="22" y="474"/>
                    <a:pt x="21" y="469"/>
                  </a:cubicBezTo>
                  <a:cubicBezTo>
                    <a:pt x="21" y="468"/>
                    <a:pt x="20" y="467"/>
                    <a:pt x="20" y="467"/>
                  </a:cubicBezTo>
                  <a:cubicBezTo>
                    <a:pt x="19" y="461"/>
                    <a:pt x="18" y="456"/>
                    <a:pt x="18" y="451"/>
                  </a:cubicBezTo>
                  <a:cubicBezTo>
                    <a:pt x="18" y="450"/>
                    <a:pt x="17" y="450"/>
                    <a:pt x="17" y="449"/>
                  </a:cubicBezTo>
                  <a:cubicBezTo>
                    <a:pt x="17" y="444"/>
                    <a:pt x="16" y="438"/>
                    <a:pt x="15" y="433"/>
                  </a:cubicBezTo>
                  <a:cubicBezTo>
                    <a:pt x="15" y="432"/>
                    <a:pt x="15" y="432"/>
                    <a:pt x="15" y="431"/>
                  </a:cubicBezTo>
                  <a:cubicBezTo>
                    <a:pt x="15" y="426"/>
                    <a:pt x="14" y="420"/>
                    <a:pt x="14" y="414"/>
                  </a:cubicBezTo>
                  <a:cubicBezTo>
                    <a:pt x="14" y="414"/>
                    <a:pt x="14" y="414"/>
                    <a:pt x="14" y="413"/>
                  </a:cubicBezTo>
                  <a:cubicBezTo>
                    <a:pt x="14" y="407"/>
                    <a:pt x="14" y="402"/>
                    <a:pt x="14" y="396"/>
                  </a:cubicBezTo>
                  <a:cubicBezTo>
                    <a:pt x="14" y="186"/>
                    <a:pt x="185" y="14"/>
                    <a:pt x="395" y="14"/>
                  </a:cubicBezTo>
                  <a:moveTo>
                    <a:pt x="122" y="662"/>
                  </a:moveTo>
                  <a:cubicBezTo>
                    <a:pt x="246" y="662"/>
                    <a:pt x="246" y="662"/>
                    <a:pt x="246" y="662"/>
                  </a:cubicBezTo>
                  <a:cubicBezTo>
                    <a:pt x="248" y="666"/>
                    <a:pt x="250" y="670"/>
                    <a:pt x="252" y="674"/>
                  </a:cubicBezTo>
                  <a:cubicBezTo>
                    <a:pt x="275" y="720"/>
                    <a:pt x="302" y="753"/>
                    <a:pt x="333" y="772"/>
                  </a:cubicBezTo>
                  <a:cubicBezTo>
                    <a:pt x="251" y="759"/>
                    <a:pt x="178" y="719"/>
                    <a:pt x="122" y="662"/>
                  </a:cubicBezTo>
                  <a:moveTo>
                    <a:pt x="458" y="772"/>
                  </a:moveTo>
                  <a:cubicBezTo>
                    <a:pt x="487" y="754"/>
                    <a:pt x="514" y="723"/>
                    <a:pt x="536" y="680"/>
                  </a:cubicBezTo>
                  <a:cubicBezTo>
                    <a:pt x="541" y="676"/>
                    <a:pt x="544" y="671"/>
                    <a:pt x="543" y="667"/>
                  </a:cubicBezTo>
                  <a:cubicBezTo>
                    <a:pt x="543" y="666"/>
                    <a:pt x="543" y="666"/>
                    <a:pt x="543" y="666"/>
                  </a:cubicBezTo>
                  <a:cubicBezTo>
                    <a:pt x="544" y="664"/>
                    <a:pt x="544" y="663"/>
                    <a:pt x="545" y="662"/>
                  </a:cubicBezTo>
                  <a:cubicBezTo>
                    <a:pt x="605" y="662"/>
                    <a:pt x="605" y="662"/>
                    <a:pt x="605" y="662"/>
                  </a:cubicBezTo>
                  <a:cubicBezTo>
                    <a:pt x="603" y="663"/>
                    <a:pt x="600" y="665"/>
                    <a:pt x="597" y="667"/>
                  </a:cubicBezTo>
                  <a:cubicBezTo>
                    <a:pt x="594" y="669"/>
                    <a:pt x="592" y="670"/>
                    <a:pt x="589" y="672"/>
                  </a:cubicBezTo>
                  <a:cubicBezTo>
                    <a:pt x="585" y="674"/>
                    <a:pt x="585" y="674"/>
                    <a:pt x="585" y="674"/>
                  </a:cubicBezTo>
                  <a:cubicBezTo>
                    <a:pt x="570" y="684"/>
                    <a:pt x="561" y="689"/>
                    <a:pt x="565" y="697"/>
                  </a:cubicBezTo>
                  <a:cubicBezTo>
                    <a:pt x="566" y="700"/>
                    <a:pt x="570" y="702"/>
                    <a:pt x="574" y="702"/>
                  </a:cubicBezTo>
                  <a:cubicBezTo>
                    <a:pt x="585" y="702"/>
                    <a:pt x="613" y="684"/>
                    <a:pt x="619" y="673"/>
                  </a:cubicBezTo>
                  <a:cubicBezTo>
                    <a:pt x="622" y="668"/>
                    <a:pt x="621" y="664"/>
                    <a:pt x="619" y="662"/>
                  </a:cubicBezTo>
                  <a:cubicBezTo>
                    <a:pt x="669" y="662"/>
                    <a:pt x="669" y="662"/>
                    <a:pt x="669" y="662"/>
                  </a:cubicBezTo>
                  <a:cubicBezTo>
                    <a:pt x="613" y="719"/>
                    <a:pt x="540" y="759"/>
                    <a:pt x="458" y="772"/>
                  </a:cubicBezTo>
                </a:path>
              </a:pathLst>
            </a:custGeom>
            <a:solidFill>
              <a:srgbClr val="FFFFFF"/>
            </a:solidFill>
            <a:ln w="3175">
              <a:solidFill>
                <a:schemeClr val="tx1"/>
              </a:solidFill>
              <a:round/>
              <a:headEnd/>
              <a:tailEnd/>
            </a:ln>
          </p:spPr>
          <p:txBody>
            <a:bodyPr/>
            <a:lstStyle/>
            <a:p>
              <a:endParaRPr lang="en-US" dirty="0">
                <a:latin typeface="+mj-lt"/>
              </a:endParaRPr>
            </a:p>
          </p:txBody>
        </p:sp>
        <p:sp>
          <p:nvSpPr>
            <p:cNvPr id="51" name="Freeform 122">
              <a:extLst>
                <a:ext uri="{FF2B5EF4-FFF2-40B4-BE49-F238E27FC236}">
                  <a16:creationId xmlns:a16="http://schemas.microsoft.com/office/drawing/2014/main" id="{B8B2D744-4BB5-4705-B756-44789A08CAE2}"/>
                </a:ext>
              </a:extLst>
            </p:cNvPr>
            <p:cNvSpPr>
              <a:spLocks noEditPoints="1"/>
            </p:cNvSpPr>
            <p:nvPr/>
          </p:nvSpPr>
          <p:spPr bwMode="auto">
            <a:xfrm>
              <a:off x="8674652" y="896592"/>
              <a:ext cx="598488" cy="419100"/>
            </a:xfrm>
            <a:custGeom>
              <a:avLst/>
              <a:gdLst>
                <a:gd name="T0" fmla="*/ 248018 w 794"/>
                <a:gd name="T1" fmla="*/ 0 h 460"/>
                <a:gd name="T2" fmla="*/ 159817 w 794"/>
                <a:gd name="T3" fmla="*/ 35522 h 460"/>
                <a:gd name="T4" fmla="*/ 2262 w 794"/>
                <a:gd name="T5" fmla="*/ 192181 h 460"/>
                <a:gd name="T6" fmla="*/ 9800 w 794"/>
                <a:gd name="T7" fmla="*/ 193091 h 460"/>
                <a:gd name="T8" fmla="*/ 213341 w 794"/>
                <a:gd name="T9" fmla="*/ 29146 h 460"/>
                <a:gd name="T10" fmla="*/ 211079 w 794"/>
                <a:gd name="T11" fmla="*/ 222237 h 460"/>
                <a:gd name="T12" fmla="*/ 181679 w 794"/>
                <a:gd name="T13" fmla="*/ 245918 h 460"/>
                <a:gd name="T14" fmla="*/ 339235 w 794"/>
                <a:gd name="T15" fmla="*/ 165767 h 460"/>
                <a:gd name="T16" fmla="*/ 370897 w 794"/>
                <a:gd name="T17" fmla="*/ 237721 h 460"/>
                <a:gd name="T18" fmla="*/ 279680 w 794"/>
                <a:gd name="T19" fmla="*/ 295102 h 460"/>
                <a:gd name="T20" fmla="*/ 278173 w 794"/>
                <a:gd name="T21" fmla="*/ 296924 h 460"/>
                <a:gd name="T22" fmla="*/ 206556 w 794"/>
                <a:gd name="T23" fmla="*/ 372521 h 460"/>
                <a:gd name="T24" fmla="*/ 55785 w 794"/>
                <a:gd name="T25" fmla="*/ 392559 h 460"/>
                <a:gd name="T26" fmla="*/ 61062 w 794"/>
                <a:gd name="T27" fmla="*/ 398934 h 460"/>
                <a:gd name="T28" fmla="*/ 233695 w 794"/>
                <a:gd name="T29" fmla="*/ 369788 h 460"/>
                <a:gd name="T30" fmla="*/ 266865 w 794"/>
                <a:gd name="T31" fmla="*/ 397113 h 460"/>
                <a:gd name="T32" fmla="*/ 290988 w 794"/>
                <a:gd name="T33" fmla="*/ 389826 h 460"/>
                <a:gd name="T34" fmla="*/ 324912 w 794"/>
                <a:gd name="T35" fmla="*/ 418972 h 460"/>
                <a:gd name="T36" fmla="*/ 365620 w 794"/>
                <a:gd name="T37" fmla="*/ 373432 h 460"/>
                <a:gd name="T38" fmla="*/ 399543 w 794"/>
                <a:gd name="T39" fmla="*/ 402577 h 460"/>
                <a:gd name="T40" fmla="*/ 460606 w 794"/>
                <a:gd name="T41" fmla="*/ 306943 h 460"/>
                <a:gd name="T42" fmla="*/ 598561 w 794"/>
                <a:gd name="T43" fmla="*/ 262313 h 460"/>
                <a:gd name="T44" fmla="*/ 561622 w 794"/>
                <a:gd name="T45" fmla="*/ 0 h 460"/>
                <a:gd name="T46" fmla="*/ 588007 w 794"/>
                <a:gd name="T47" fmla="*/ 74686 h 460"/>
                <a:gd name="T48" fmla="*/ 221633 w 794"/>
                <a:gd name="T49" fmla="*/ 122048 h 460"/>
                <a:gd name="T50" fmla="*/ 248018 w 794"/>
                <a:gd name="T51" fmla="*/ 12751 h 460"/>
                <a:gd name="T52" fmla="*/ 588007 w 794"/>
                <a:gd name="T53" fmla="*/ 44630 h 460"/>
                <a:gd name="T54" fmla="*/ 221633 w 794"/>
                <a:gd name="T55" fmla="*/ 61935 h 460"/>
                <a:gd name="T56" fmla="*/ 248018 w 794"/>
                <a:gd name="T57" fmla="*/ 12751 h 460"/>
                <a:gd name="T58" fmla="*/ 241988 w 794"/>
                <a:gd name="T59" fmla="*/ 360680 h 460"/>
                <a:gd name="T60" fmla="*/ 284957 w 794"/>
                <a:gd name="T61" fmla="*/ 306943 h 460"/>
                <a:gd name="T62" fmla="*/ 288727 w 794"/>
                <a:gd name="T63" fmla="*/ 367056 h 460"/>
                <a:gd name="T64" fmla="*/ 347527 w 794"/>
                <a:gd name="T65" fmla="*/ 389826 h 460"/>
                <a:gd name="T66" fmla="*/ 301542 w 794"/>
                <a:gd name="T67" fmla="*/ 386183 h 460"/>
                <a:gd name="T68" fmla="*/ 325665 w 794"/>
                <a:gd name="T69" fmla="*/ 306943 h 460"/>
                <a:gd name="T70" fmla="*/ 367881 w 794"/>
                <a:gd name="T71" fmla="*/ 340642 h 460"/>
                <a:gd name="T72" fmla="*/ 347527 w 794"/>
                <a:gd name="T73" fmla="*/ 389826 h 460"/>
                <a:gd name="T74" fmla="*/ 388235 w 794"/>
                <a:gd name="T75" fmla="*/ 387094 h 460"/>
                <a:gd name="T76" fmla="*/ 393512 w 794"/>
                <a:gd name="T77" fmla="*/ 306943 h 460"/>
                <a:gd name="T78" fmla="*/ 422159 w 794"/>
                <a:gd name="T79" fmla="*/ 373432 h 460"/>
                <a:gd name="T80" fmla="*/ 300034 w 794"/>
                <a:gd name="T81" fmla="*/ 294191 h 460"/>
                <a:gd name="T82" fmla="*/ 376928 w 794"/>
                <a:gd name="T83" fmla="*/ 248651 h 460"/>
                <a:gd name="T84" fmla="*/ 335466 w 794"/>
                <a:gd name="T85" fmla="*/ 153927 h 460"/>
                <a:gd name="T86" fmla="*/ 221633 w 794"/>
                <a:gd name="T87" fmla="*/ 134800 h 460"/>
                <a:gd name="T88" fmla="*/ 588007 w 794"/>
                <a:gd name="T89" fmla="*/ 262313 h 4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94" h="460">
                  <a:moveTo>
                    <a:pt x="745" y="0"/>
                  </a:moveTo>
                  <a:cubicBezTo>
                    <a:pt x="329" y="0"/>
                    <a:pt x="329" y="0"/>
                    <a:pt x="329" y="0"/>
                  </a:cubicBezTo>
                  <a:cubicBezTo>
                    <a:pt x="313" y="0"/>
                    <a:pt x="299" y="7"/>
                    <a:pt x="290" y="20"/>
                  </a:cubicBezTo>
                  <a:cubicBezTo>
                    <a:pt x="278" y="14"/>
                    <a:pt x="248" y="8"/>
                    <a:pt x="212" y="39"/>
                  </a:cubicBezTo>
                  <a:cubicBezTo>
                    <a:pt x="168" y="77"/>
                    <a:pt x="6" y="200"/>
                    <a:pt x="4" y="201"/>
                  </a:cubicBezTo>
                  <a:cubicBezTo>
                    <a:pt x="1" y="204"/>
                    <a:pt x="0" y="208"/>
                    <a:pt x="3" y="211"/>
                  </a:cubicBezTo>
                  <a:cubicBezTo>
                    <a:pt x="4" y="213"/>
                    <a:pt x="6" y="214"/>
                    <a:pt x="8" y="214"/>
                  </a:cubicBezTo>
                  <a:cubicBezTo>
                    <a:pt x="10" y="214"/>
                    <a:pt x="11" y="213"/>
                    <a:pt x="13" y="212"/>
                  </a:cubicBezTo>
                  <a:cubicBezTo>
                    <a:pt x="14" y="211"/>
                    <a:pt x="177" y="88"/>
                    <a:pt x="221" y="50"/>
                  </a:cubicBezTo>
                  <a:cubicBezTo>
                    <a:pt x="251" y="24"/>
                    <a:pt x="274" y="28"/>
                    <a:pt x="283" y="32"/>
                  </a:cubicBezTo>
                  <a:cubicBezTo>
                    <a:pt x="281" y="37"/>
                    <a:pt x="280" y="43"/>
                    <a:pt x="280" y="49"/>
                  </a:cubicBezTo>
                  <a:cubicBezTo>
                    <a:pt x="280" y="244"/>
                    <a:pt x="280" y="244"/>
                    <a:pt x="280" y="244"/>
                  </a:cubicBezTo>
                  <a:cubicBezTo>
                    <a:pt x="260" y="253"/>
                    <a:pt x="246" y="259"/>
                    <a:pt x="245" y="260"/>
                  </a:cubicBezTo>
                  <a:cubicBezTo>
                    <a:pt x="241" y="262"/>
                    <a:pt x="240" y="266"/>
                    <a:pt x="241" y="270"/>
                  </a:cubicBezTo>
                  <a:cubicBezTo>
                    <a:pt x="243" y="273"/>
                    <a:pt x="247" y="275"/>
                    <a:pt x="251" y="273"/>
                  </a:cubicBezTo>
                  <a:cubicBezTo>
                    <a:pt x="252" y="272"/>
                    <a:pt x="410" y="198"/>
                    <a:pt x="450" y="182"/>
                  </a:cubicBezTo>
                  <a:cubicBezTo>
                    <a:pt x="479" y="170"/>
                    <a:pt x="498" y="184"/>
                    <a:pt x="507" y="201"/>
                  </a:cubicBezTo>
                  <a:cubicBezTo>
                    <a:pt x="516" y="221"/>
                    <a:pt x="514" y="248"/>
                    <a:pt x="492" y="261"/>
                  </a:cubicBezTo>
                  <a:cubicBezTo>
                    <a:pt x="482" y="267"/>
                    <a:pt x="464" y="275"/>
                    <a:pt x="444" y="285"/>
                  </a:cubicBezTo>
                  <a:cubicBezTo>
                    <a:pt x="411" y="300"/>
                    <a:pt x="381" y="315"/>
                    <a:pt x="371" y="324"/>
                  </a:cubicBezTo>
                  <a:cubicBezTo>
                    <a:pt x="371" y="324"/>
                    <a:pt x="370" y="324"/>
                    <a:pt x="370" y="325"/>
                  </a:cubicBezTo>
                  <a:cubicBezTo>
                    <a:pt x="370" y="325"/>
                    <a:pt x="369" y="325"/>
                    <a:pt x="369" y="326"/>
                  </a:cubicBezTo>
                  <a:cubicBezTo>
                    <a:pt x="366" y="329"/>
                    <a:pt x="361" y="334"/>
                    <a:pt x="356" y="340"/>
                  </a:cubicBezTo>
                  <a:cubicBezTo>
                    <a:pt x="336" y="363"/>
                    <a:pt x="303" y="401"/>
                    <a:pt x="274" y="409"/>
                  </a:cubicBezTo>
                  <a:cubicBezTo>
                    <a:pt x="236" y="419"/>
                    <a:pt x="82" y="424"/>
                    <a:pt x="80" y="424"/>
                  </a:cubicBezTo>
                  <a:cubicBezTo>
                    <a:pt x="76" y="424"/>
                    <a:pt x="73" y="428"/>
                    <a:pt x="74" y="431"/>
                  </a:cubicBezTo>
                  <a:cubicBezTo>
                    <a:pt x="74" y="435"/>
                    <a:pt x="77" y="438"/>
                    <a:pt x="81" y="438"/>
                  </a:cubicBezTo>
                  <a:cubicBezTo>
                    <a:pt x="81" y="438"/>
                    <a:pt x="81" y="438"/>
                    <a:pt x="81" y="438"/>
                  </a:cubicBezTo>
                  <a:cubicBezTo>
                    <a:pt x="87" y="438"/>
                    <a:pt x="238" y="433"/>
                    <a:pt x="278" y="422"/>
                  </a:cubicBezTo>
                  <a:cubicBezTo>
                    <a:pt x="289" y="419"/>
                    <a:pt x="299" y="413"/>
                    <a:pt x="310" y="406"/>
                  </a:cubicBezTo>
                  <a:cubicBezTo>
                    <a:pt x="314" y="416"/>
                    <a:pt x="322" y="425"/>
                    <a:pt x="333" y="431"/>
                  </a:cubicBezTo>
                  <a:cubicBezTo>
                    <a:pt x="339" y="434"/>
                    <a:pt x="347" y="436"/>
                    <a:pt x="354" y="436"/>
                  </a:cubicBezTo>
                  <a:cubicBezTo>
                    <a:pt x="365" y="436"/>
                    <a:pt x="376" y="431"/>
                    <a:pt x="385" y="423"/>
                  </a:cubicBezTo>
                  <a:cubicBezTo>
                    <a:pt x="386" y="425"/>
                    <a:pt x="386" y="426"/>
                    <a:pt x="386" y="428"/>
                  </a:cubicBezTo>
                  <a:cubicBezTo>
                    <a:pt x="391" y="440"/>
                    <a:pt x="399" y="450"/>
                    <a:pt x="410" y="455"/>
                  </a:cubicBezTo>
                  <a:cubicBezTo>
                    <a:pt x="417" y="459"/>
                    <a:pt x="424" y="460"/>
                    <a:pt x="431" y="460"/>
                  </a:cubicBezTo>
                  <a:cubicBezTo>
                    <a:pt x="449" y="460"/>
                    <a:pt x="465" y="451"/>
                    <a:pt x="474" y="434"/>
                  </a:cubicBezTo>
                  <a:cubicBezTo>
                    <a:pt x="485" y="410"/>
                    <a:pt x="485" y="410"/>
                    <a:pt x="485" y="410"/>
                  </a:cubicBezTo>
                  <a:cubicBezTo>
                    <a:pt x="489" y="421"/>
                    <a:pt x="497" y="431"/>
                    <a:pt x="509" y="437"/>
                  </a:cubicBezTo>
                  <a:cubicBezTo>
                    <a:pt x="516" y="440"/>
                    <a:pt x="523" y="442"/>
                    <a:pt x="530" y="442"/>
                  </a:cubicBezTo>
                  <a:cubicBezTo>
                    <a:pt x="547" y="442"/>
                    <a:pt x="564" y="432"/>
                    <a:pt x="572" y="416"/>
                  </a:cubicBezTo>
                  <a:cubicBezTo>
                    <a:pt x="611" y="337"/>
                    <a:pt x="611" y="337"/>
                    <a:pt x="611" y="337"/>
                  </a:cubicBezTo>
                  <a:cubicBezTo>
                    <a:pt x="745" y="337"/>
                    <a:pt x="745" y="337"/>
                    <a:pt x="745" y="337"/>
                  </a:cubicBezTo>
                  <a:cubicBezTo>
                    <a:pt x="772" y="337"/>
                    <a:pt x="794" y="315"/>
                    <a:pt x="794" y="288"/>
                  </a:cubicBezTo>
                  <a:cubicBezTo>
                    <a:pt x="794" y="49"/>
                    <a:pt x="794" y="49"/>
                    <a:pt x="794" y="49"/>
                  </a:cubicBezTo>
                  <a:cubicBezTo>
                    <a:pt x="794" y="22"/>
                    <a:pt x="772" y="0"/>
                    <a:pt x="745" y="0"/>
                  </a:cubicBezTo>
                  <a:moveTo>
                    <a:pt x="294" y="82"/>
                  </a:moveTo>
                  <a:cubicBezTo>
                    <a:pt x="780" y="82"/>
                    <a:pt x="780" y="82"/>
                    <a:pt x="780" y="82"/>
                  </a:cubicBezTo>
                  <a:cubicBezTo>
                    <a:pt x="780" y="134"/>
                    <a:pt x="780" y="134"/>
                    <a:pt x="780" y="134"/>
                  </a:cubicBezTo>
                  <a:cubicBezTo>
                    <a:pt x="294" y="134"/>
                    <a:pt x="294" y="134"/>
                    <a:pt x="294" y="134"/>
                  </a:cubicBezTo>
                  <a:lnTo>
                    <a:pt x="294" y="82"/>
                  </a:lnTo>
                  <a:close/>
                  <a:moveTo>
                    <a:pt x="329" y="14"/>
                  </a:moveTo>
                  <a:cubicBezTo>
                    <a:pt x="745" y="14"/>
                    <a:pt x="745" y="14"/>
                    <a:pt x="745" y="14"/>
                  </a:cubicBezTo>
                  <a:cubicBezTo>
                    <a:pt x="765" y="14"/>
                    <a:pt x="780" y="29"/>
                    <a:pt x="780" y="49"/>
                  </a:cubicBezTo>
                  <a:cubicBezTo>
                    <a:pt x="780" y="68"/>
                    <a:pt x="780" y="68"/>
                    <a:pt x="780" y="68"/>
                  </a:cubicBezTo>
                  <a:cubicBezTo>
                    <a:pt x="294" y="68"/>
                    <a:pt x="294" y="68"/>
                    <a:pt x="294" y="68"/>
                  </a:cubicBezTo>
                  <a:cubicBezTo>
                    <a:pt x="294" y="49"/>
                    <a:pt x="294" y="49"/>
                    <a:pt x="294" y="49"/>
                  </a:cubicBezTo>
                  <a:cubicBezTo>
                    <a:pt x="294" y="29"/>
                    <a:pt x="310" y="14"/>
                    <a:pt x="329" y="14"/>
                  </a:cubicBezTo>
                  <a:moveTo>
                    <a:pt x="339" y="418"/>
                  </a:moveTo>
                  <a:cubicBezTo>
                    <a:pt x="330" y="414"/>
                    <a:pt x="324" y="406"/>
                    <a:pt x="321" y="396"/>
                  </a:cubicBezTo>
                  <a:cubicBezTo>
                    <a:pt x="338" y="382"/>
                    <a:pt x="354" y="364"/>
                    <a:pt x="366" y="350"/>
                  </a:cubicBezTo>
                  <a:cubicBezTo>
                    <a:pt x="371" y="345"/>
                    <a:pt x="375" y="340"/>
                    <a:pt x="378" y="337"/>
                  </a:cubicBezTo>
                  <a:cubicBezTo>
                    <a:pt x="416" y="337"/>
                    <a:pt x="416" y="337"/>
                    <a:pt x="416" y="337"/>
                  </a:cubicBezTo>
                  <a:cubicBezTo>
                    <a:pt x="383" y="403"/>
                    <a:pt x="383" y="403"/>
                    <a:pt x="383" y="403"/>
                  </a:cubicBezTo>
                  <a:cubicBezTo>
                    <a:pt x="375" y="420"/>
                    <a:pt x="355" y="426"/>
                    <a:pt x="339" y="418"/>
                  </a:cubicBezTo>
                  <a:moveTo>
                    <a:pt x="461" y="428"/>
                  </a:moveTo>
                  <a:cubicBezTo>
                    <a:pt x="453" y="444"/>
                    <a:pt x="433" y="451"/>
                    <a:pt x="416" y="443"/>
                  </a:cubicBezTo>
                  <a:cubicBezTo>
                    <a:pt x="409" y="439"/>
                    <a:pt x="403" y="432"/>
                    <a:pt x="400" y="424"/>
                  </a:cubicBezTo>
                  <a:cubicBezTo>
                    <a:pt x="397" y="415"/>
                    <a:pt x="398" y="406"/>
                    <a:pt x="401" y="398"/>
                  </a:cubicBezTo>
                  <a:cubicBezTo>
                    <a:pt x="432" y="337"/>
                    <a:pt x="432" y="337"/>
                    <a:pt x="432" y="337"/>
                  </a:cubicBezTo>
                  <a:cubicBezTo>
                    <a:pt x="506" y="337"/>
                    <a:pt x="506" y="337"/>
                    <a:pt x="506" y="337"/>
                  </a:cubicBezTo>
                  <a:cubicBezTo>
                    <a:pt x="488" y="374"/>
                    <a:pt x="488" y="374"/>
                    <a:pt x="488" y="374"/>
                  </a:cubicBezTo>
                  <a:cubicBezTo>
                    <a:pt x="488" y="374"/>
                    <a:pt x="488" y="374"/>
                    <a:pt x="488" y="374"/>
                  </a:cubicBezTo>
                  <a:lnTo>
                    <a:pt x="461" y="428"/>
                  </a:lnTo>
                  <a:close/>
                  <a:moveTo>
                    <a:pt x="560" y="410"/>
                  </a:moveTo>
                  <a:cubicBezTo>
                    <a:pt x="552" y="426"/>
                    <a:pt x="532" y="433"/>
                    <a:pt x="515" y="425"/>
                  </a:cubicBezTo>
                  <a:cubicBezTo>
                    <a:pt x="499" y="416"/>
                    <a:pt x="492" y="397"/>
                    <a:pt x="500" y="380"/>
                  </a:cubicBezTo>
                  <a:cubicBezTo>
                    <a:pt x="522" y="337"/>
                    <a:pt x="522" y="337"/>
                    <a:pt x="522" y="337"/>
                  </a:cubicBezTo>
                  <a:cubicBezTo>
                    <a:pt x="596" y="337"/>
                    <a:pt x="596" y="337"/>
                    <a:pt x="596" y="337"/>
                  </a:cubicBezTo>
                  <a:lnTo>
                    <a:pt x="560" y="410"/>
                  </a:lnTo>
                  <a:close/>
                  <a:moveTo>
                    <a:pt x="745" y="323"/>
                  </a:moveTo>
                  <a:cubicBezTo>
                    <a:pt x="398" y="323"/>
                    <a:pt x="398" y="323"/>
                    <a:pt x="398" y="323"/>
                  </a:cubicBezTo>
                  <a:cubicBezTo>
                    <a:pt x="412" y="315"/>
                    <a:pt x="432" y="306"/>
                    <a:pt x="450" y="297"/>
                  </a:cubicBezTo>
                  <a:cubicBezTo>
                    <a:pt x="470" y="288"/>
                    <a:pt x="489" y="279"/>
                    <a:pt x="500" y="273"/>
                  </a:cubicBezTo>
                  <a:cubicBezTo>
                    <a:pt x="529" y="255"/>
                    <a:pt x="531" y="220"/>
                    <a:pt x="519" y="195"/>
                  </a:cubicBezTo>
                  <a:cubicBezTo>
                    <a:pt x="509" y="174"/>
                    <a:pt x="483" y="154"/>
                    <a:pt x="445" y="169"/>
                  </a:cubicBezTo>
                  <a:cubicBezTo>
                    <a:pt x="419" y="179"/>
                    <a:pt x="345" y="214"/>
                    <a:pt x="294" y="237"/>
                  </a:cubicBezTo>
                  <a:cubicBezTo>
                    <a:pt x="294" y="148"/>
                    <a:pt x="294" y="148"/>
                    <a:pt x="294" y="148"/>
                  </a:cubicBezTo>
                  <a:cubicBezTo>
                    <a:pt x="780" y="148"/>
                    <a:pt x="780" y="148"/>
                    <a:pt x="780" y="148"/>
                  </a:cubicBezTo>
                  <a:cubicBezTo>
                    <a:pt x="780" y="288"/>
                    <a:pt x="780" y="288"/>
                    <a:pt x="780" y="288"/>
                  </a:cubicBezTo>
                  <a:cubicBezTo>
                    <a:pt x="780" y="307"/>
                    <a:pt x="765" y="323"/>
                    <a:pt x="745" y="323"/>
                  </a:cubicBezTo>
                </a:path>
              </a:pathLst>
            </a:custGeom>
            <a:solidFill>
              <a:schemeClr val="tx1"/>
            </a:solidFill>
            <a:ln w="9525">
              <a:solidFill>
                <a:schemeClr val="tx1"/>
              </a:solidFill>
              <a:round/>
              <a:headEnd/>
              <a:tailEnd/>
            </a:ln>
          </p:spPr>
          <p:txBody>
            <a:bodyPr/>
            <a:lstStyle/>
            <a:p>
              <a:endParaRPr lang="en-US" dirty="0">
                <a:latin typeface="+mj-lt"/>
              </a:endParaRPr>
            </a:p>
          </p:txBody>
        </p:sp>
        <p:grpSp>
          <p:nvGrpSpPr>
            <p:cNvPr id="52" name="Group 24">
              <a:extLst>
                <a:ext uri="{FF2B5EF4-FFF2-40B4-BE49-F238E27FC236}">
                  <a16:creationId xmlns:a16="http://schemas.microsoft.com/office/drawing/2014/main" id="{B201B90C-7A99-4C00-8611-6040187C6D46}"/>
                </a:ext>
              </a:extLst>
            </p:cNvPr>
            <p:cNvGrpSpPr>
              <a:grpSpLocks/>
            </p:cNvGrpSpPr>
            <p:nvPr/>
          </p:nvGrpSpPr>
          <p:grpSpPr bwMode="auto">
            <a:xfrm>
              <a:off x="2942043" y="3603476"/>
              <a:ext cx="590550" cy="550862"/>
              <a:chOff x="2574925" y="5208588"/>
              <a:chExt cx="322262" cy="339725"/>
            </a:xfrm>
          </p:grpSpPr>
          <p:sp>
            <p:nvSpPr>
              <p:cNvPr id="53" name="Freeform 217">
                <a:extLst>
                  <a:ext uri="{FF2B5EF4-FFF2-40B4-BE49-F238E27FC236}">
                    <a16:creationId xmlns:a16="http://schemas.microsoft.com/office/drawing/2014/main" id="{BF10024A-5AD8-4734-B9BD-CE67EE0128A8}"/>
                  </a:ext>
                </a:extLst>
              </p:cNvPr>
              <p:cNvSpPr>
                <a:spLocks noEditPoints="1"/>
              </p:cNvSpPr>
              <p:nvPr/>
            </p:nvSpPr>
            <p:spPr bwMode="auto">
              <a:xfrm>
                <a:off x="2574925" y="5341938"/>
                <a:ext cx="61912" cy="206375"/>
              </a:xfrm>
              <a:custGeom>
                <a:avLst/>
                <a:gdLst>
                  <a:gd name="T0" fmla="*/ 58043 w 112"/>
                  <a:gd name="T1" fmla="*/ 68792 h 366"/>
                  <a:gd name="T2" fmla="*/ 34826 w 112"/>
                  <a:gd name="T3" fmla="*/ 68792 h 366"/>
                  <a:gd name="T4" fmla="*/ 34826 w 112"/>
                  <a:gd name="T5" fmla="*/ 3947 h 366"/>
                  <a:gd name="T6" fmla="*/ 30956 w 112"/>
                  <a:gd name="T7" fmla="*/ 0 h 366"/>
                  <a:gd name="T8" fmla="*/ 27087 w 112"/>
                  <a:gd name="T9" fmla="*/ 3947 h 366"/>
                  <a:gd name="T10" fmla="*/ 27087 w 112"/>
                  <a:gd name="T11" fmla="*/ 68792 h 366"/>
                  <a:gd name="T12" fmla="*/ 3870 w 112"/>
                  <a:gd name="T13" fmla="*/ 68792 h 366"/>
                  <a:gd name="T14" fmla="*/ 0 w 112"/>
                  <a:gd name="T15" fmla="*/ 72739 h 366"/>
                  <a:gd name="T16" fmla="*/ 0 w 112"/>
                  <a:gd name="T17" fmla="*/ 134200 h 366"/>
                  <a:gd name="T18" fmla="*/ 3870 w 112"/>
                  <a:gd name="T19" fmla="*/ 138147 h 366"/>
                  <a:gd name="T20" fmla="*/ 27087 w 112"/>
                  <a:gd name="T21" fmla="*/ 138147 h 366"/>
                  <a:gd name="T22" fmla="*/ 27087 w 112"/>
                  <a:gd name="T23" fmla="*/ 202428 h 366"/>
                  <a:gd name="T24" fmla="*/ 30956 w 112"/>
                  <a:gd name="T25" fmla="*/ 206375 h 366"/>
                  <a:gd name="T26" fmla="*/ 34826 w 112"/>
                  <a:gd name="T27" fmla="*/ 202428 h 366"/>
                  <a:gd name="T28" fmla="*/ 34826 w 112"/>
                  <a:gd name="T29" fmla="*/ 138147 h 366"/>
                  <a:gd name="T30" fmla="*/ 58043 w 112"/>
                  <a:gd name="T31" fmla="*/ 138147 h 366"/>
                  <a:gd name="T32" fmla="*/ 61912 w 112"/>
                  <a:gd name="T33" fmla="*/ 134200 h 366"/>
                  <a:gd name="T34" fmla="*/ 61912 w 112"/>
                  <a:gd name="T35" fmla="*/ 72739 h 366"/>
                  <a:gd name="T36" fmla="*/ 58043 w 112"/>
                  <a:gd name="T37" fmla="*/ 68792 h 366"/>
                  <a:gd name="T38" fmla="*/ 54173 w 112"/>
                  <a:gd name="T39" fmla="*/ 130253 h 366"/>
                  <a:gd name="T40" fmla="*/ 7739 w 112"/>
                  <a:gd name="T41" fmla="*/ 130253 h 366"/>
                  <a:gd name="T42" fmla="*/ 7739 w 112"/>
                  <a:gd name="T43" fmla="*/ 76686 h 366"/>
                  <a:gd name="T44" fmla="*/ 54173 w 112"/>
                  <a:gd name="T45" fmla="*/ 76686 h 366"/>
                  <a:gd name="T46" fmla="*/ 54173 w 112"/>
                  <a:gd name="T47" fmla="*/ 130253 h 3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6">
                    <a:moveTo>
                      <a:pt x="105" y="122"/>
                    </a:moveTo>
                    <a:cubicBezTo>
                      <a:pt x="63" y="122"/>
                      <a:pt x="63" y="122"/>
                      <a:pt x="63" y="122"/>
                    </a:cubicBezTo>
                    <a:cubicBezTo>
                      <a:pt x="63" y="7"/>
                      <a:pt x="63" y="7"/>
                      <a:pt x="63" y="7"/>
                    </a:cubicBezTo>
                    <a:cubicBezTo>
                      <a:pt x="63" y="4"/>
                      <a:pt x="60" y="0"/>
                      <a:pt x="56" y="0"/>
                    </a:cubicBezTo>
                    <a:cubicBezTo>
                      <a:pt x="52" y="0"/>
                      <a:pt x="49" y="4"/>
                      <a:pt x="49" y="7"/>
                    </a:cubicBezTo>
                    <a:cubicBezTo>
                      <a:pt x="49" y="122"/>
                      <a:pt x="49" y="122"/>
                      <a:pt x="49" y="122"/>
                    </a:cubicBezTo>
                    <a:cubicBezTo>
                      <a:pt x="7" y="122"/>
                      <a:pt x="7" y="122"/>
                      <a:pt x="7" y="122"/>
                    </a:cubicBezTo>
                    <a:cubicBezTo>
                      <a:pt x="3" y="122"/>
                      <a:pt x="0" y="125"/>
                      <a:pt x="0" y="129"/>
                    </a:cubicBezTo>
                    <a:cubicBezTo>
                      <a:pt x="0" y="238"/>
                      <a:pt x="0" y="238"/>
                      <a:pt x="0" y="238"/>
                    </a:cubicBezTo>
                    <a:cubicBezTo>
                      <a:pt x="0" y="242"/>
                      <a:pt x="3" y="245"/>
                      <a:pt x="7" y="245"/>
                    </a:cubicBezTo>
                    <a:cubicBezTo>
                      <a:pt x="49" y="245"/>
                      <a:pt x="49" y="245"/>
                      <a:pt x="49" y="245"/>
                    </a:cubicBezTo>
                    <a:cubicBezTo>
                      <a:pt x="49" y="359"/>
                      <a:pt x="49" y="359"/>
                      <a:pt x="49" y="359"/>
                    </a:cubicBezTo>
                    <a:cubicBezTo>
                      <a:pt x="49" y="363"/>
                      <a:pt x="52" y="366"/>
                      <a:pt x="56" y="366"/>
                    </a:cubicBezTo>
                    <a:cubicBezTo>
                      <a:pt x="60" y="366"/>
                      <a:pt x="63" y="363"/>
                      <a:pt x="63" y="359"/>
                    </a:cubicBezTo>
                    <a:cubicBezTo>
                      <a:pt x="63" y="245"/>
                      <a:pt x="63" y="245"/>
                      <a:pt x="63" y="245"/>
                    </a:cubicBezTo>
                    <a:cubicBezTo>
                      <a:pt x="105" y="245"/>
                      <a:pt x="105" y="245"/>
                      <a:pt x="105" y="245"/>
                    </a:cubicBezTo>
                    <a:cubicBezTo>
                      <a:pt x="109" y="245"/>
                      <a:pt x="112" y="242"/>
                      <a:pt x="112" y="238"/>
                    </a:cubicBezTo>
                    <a:cubicBezTo>
                      <a:pt x="112" y="129"/>
                      <a:pt x="112" y="129"/>
                      <a:pt x="112" y="129"/>
                    </a:cubicBezTo>
                    <a:cubicBezTo>
                      <a:pt x="112" y="125"/>
                      <a:pt x="109" y="122"/>
                      <a:pt x="105" y="122"/>
                    </a:cubicBezTo>
                    <a:moveTo>
                      <a:pt x="98" y="231"/>
                    </a:moveTo>
                    <a:cubicBezTo>
                      <a:pt x="14" y="231"/>
                      <a:pt x="14" y="231"/>
                      <a:pt x="14" y="231"/>
                    </a:cubicBezTo>
                    <a:cubicBezTo>
                      <a:pt x="14" y="136"/>
                      <a:pt x="14" y="136"/>
                      <a:pt x="14" y="136"/>
                    </a:cubicBezTo>
                    <a:cubicBezTo>
                      <a:pt x="98" y="136"/>
                      <a:pt x="98" y="136"/>
                      <a:pt x="98" y="136"/>
                    </a:cubicBezTo>
                    <a:lnTo>
                      <a:pt x="98" y="231"/>
                    </a:lnTo>
                    <a:close/>
                  </a:path>
                </a:pathLst>
              </a:custGeom>
              <a:solidFill>
                <a:srgbClr val="FFFFFF"/>
              </a:solidFill>
              <a:ln w="9525">
                <a:solidFill>
                  <a:schemeClr val="tx1"/>
                </a:solidFill>
                <a:round/>
                <a:headEnd/>
                <a:tailEnd/>
              </a:ln>
            </p:spPr>
            <p:txBody>
              <a:bodyPr/>
              <a:lstStyle/>
              <a:p>
                <a:endParaRPr lang="en-US" dirty="0">
                  <a:latin typeface="+mj-lt"/>
                </a:endParaRPr>
              </a:p>
            </p:txBody>
          </p:sp>
          <p:sp>
            <p:nvSpPr>
              <p:cNvPr id="54" name="Freeform 218">
                <a:extLst>
                  <a:ext uri="{FF2B5EF4-FFF2-40B4-BE49-F238E27FC236}">
                    <a16:creationId xmlns:a16="http://schemas.microsoft.com/office/drawing/2014/main" id="{5C781CD1-D8D0-49BA-B9F0-0748E316763E}"/>
                  </a:ext>
                </a:extLst>
              </p:cNvPr>
              <p:cNvSpPr>
                <a:spLocks noEditPoints="1"/>
              </p:cNvSpPr>
              <p:nvPr/>
            </p:nvSpPr>
            <p:spPr bwMode="auto">
              <a:xfrm>
                <a:off x="2660650" y="5265738"/>
                <a:ext cx="63500" cy="206375"/>
              </a:xfrm>
              <a:custGeom>
                <a:avLst/>
                <a:gdLst>
                  <a:gd name="T0" fmla="*/ 59531 w 112"/>
                  <a:gd name="T1" fmla="*/ 68228 h 366"/>
                  <a:gd name="T2" fmla="*/ 35719 w 112"/>
                  <a:gd name="T3" fmla="*/ 68228 h 366"/>
                  <a:gd name="T4" fmla="*/ 35719 w 112"/>
                  <a:gd name="T5" fmla="*/ 3947 h 366"/>
                  <a:gd name="T6" fmla="*/ 31750 w 112"/>
                  <a:gd name="T7" fmla="*/ 0 h 366"/>
                  <a:gd name="T8" fmla="*/ 27781 w 112"/>
                  <a:gd name="T9" fmla="*/ 3947 h 366"/>
                  <a:gd name="T10" fmla="*/ 27781 w 112"/>
                  <a:gd name="T11" fmla="*/ 68228 h 366"/>
                  <a:gd name="T12" fmla="*/ 3969 w 112"/>
                  <a:gd name="T13" fmla="*/ 68228 h 366"/>
                  <a:gd name="T14" fmla="*/ 0 w 112"/>
                  <a:gd name="T15" fmla="*/ 72175 h 366"/>
                  <a:gd name="T16" fmla="*/ 0 w 112"/>
                  <a:gd name="T17" fmla="*/ 134200 h 366"/>
                  <a:gd name="T18" fmla="*/ 3969 w 112"/>
                  <a:gd name="T19" fmla="*/ 138147 h 366"/>
                  <a:gd name="T20" fmla="*/ 27781 w 112"/>
                  <a:gd name="T21" fmla="*/ 138147 h 366"/>
                  <a:gd name="T22" fmla="*/ 27781 w 112"/>
                  <a:gd name="T23" fmla="*/ 202428 h 366"/>
                  <a:gd name="T24" fmla="*/ 31750 w 112"/>
                  <a:gd name="T25" fmla="*/ 206375 h 366"/>
                  <a:gd name="T26" fmla="*/ 35719 w 112"/>
                  <a:gd name="T27" fmla="*/ 202428 h 366"/>
                  <a:gd name="T28" fmla="*/ 35719 w 112"/>
                  <a:gd name="T29" fmla="*/ 138147 h 366"/>
                  <a:gd name="T30" fmla="*/ 59531 w 112"/>
                  <a:gd name="T31" fmla="*/ 138147 h 366"/>
                  <a:gd name="T32" fmla="*/ 63500 w 112"/>
                  <a:gd name="T33" fmla="*/ 134200 h 366"/>
                  <a:gd name="T34" fmla="*/ 63500 w 112"/>
                  <a:gd name="T35" fmla="*/ 72175 h 366"/>
                  <a:gd name="T36" fmla="*/ 59531 w 112"/>
                  <a:gd name="T37" fmla="*/ 68228 h 366"/>
                  <a:gd name="T38" fmla="*/ 55562 w 112"/>
                  <a:gd name="T39" fmla="*/ 130253 h 366"/>
                  <a:gd name="T40" fmla="*/ 7937 w 112"/>
                  <a:gd name="T41" fmla="*/ 130253 h 366"/>
                  <a:gd name="T42" fmla="*/ 7937 w 112"/>
                  <a:gd name="T43" fmla="*/ 76122 h 366"/>
                  <a:gd name="T44" fmla="*/ 55562 w 112"/>
                  <a:gd name="T45" fmla="*/ 76122 h 366"/>
                  <a:gd name="T46" fmla="*/ 55562 w 112"/>
                  <a:gd name="T47" fmla="*/ 130253 h 3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6">
                    <a:moveTo>
                      <a:pt x="105" y="121"/>
                    </a:moveTo>
                    <a:cubicBezTo>
                      <a:pt x="63" y="121"/>
                      <a:pt x="63" y="121"/>
                      <a:pt x="63" y="121"/>
                    </a:cubicBezTo>
                    <a:cubicBezTo>
                      <a:pt x="63" y="7"/>
                      <a:pt x="63" y="7"/>
                      <a:pt x="63" y="7"/>
                    </a:cubicBezTo>
                    <a:cubicBezTo>
                      <a:pt x="63" y="3"/>
                      <a:pt x="60" y="0"/>
                      <a:pt x="56" y="0"/>
                    </a:cubicBezTo>
                    <a:cubicBezTo>
                      <a:pt x="52" y="0"/>
                      <a:pt x="49" y="3"/>
                      <a:pt x="49" y="7"/>
                    </a:cubicBezTo>
                    <a:cubicBezTo>
                      <a:pt x="49" y="121"/>
                      <a:pt x="49" y="121"/>
                      <a:pt x="49" y="121"/>
                    </a:cubicBezTo>
                    <a:cubicBezTo>
                      <a:pt x="7" y="121"/>
                      <a:pt x="7" y="121"/>
                      <a:pt x="7" y="121"/>
                    </a:cubicBezTo>
                    <a:cubicBezTo>
                      <a:pt x="3" y="121"/>
                      <a:pt x="0" y="124"/>
                      <a:pt x="0" y="128"/>
                    </a:cubicBezTo>
                    <a:cubicBezTo>
                      <a:pt x="0" y="238"/>
                      <a:pt x="0" y="238"/>
                      <a:pt x="0" y="238"/>
                    </a:cubicBezTo>
                    <a:cubicBezTo>
                      <a:pt x="0" y="241"/>
                      <a:pt x="3" y="245"/>
                      <a:pt x="7" y="245"/>
                    </a:cubicBezTo>
                    <a:cubicBezTo>
                      <a:pt x="49" y="245"/>
                      <a:pt x="49" y="245"/>
                      <a:pt x="49" y="245"/>
                    </a:cubicBezTo>
                    <a:cubicBezTo>
                      <a:pt x="49" y="359"/>
                      <a:pt x="49" y="359"/>
                      <a:pt x="49" y="359"/>
                    </a:cubicBezTo>
                    <a:cubicBezTo>
                      <a:pt x="49" y="363"/>
                      <a:pt x="52" y="366"/>
                      <a:pt x="56" y="366"/>
                    </a:cubicBezTo>
                    <a:cubicBezTo>
                      <a:pt x="60" y="366"/>
                      <a:pt x="63" y="363"/>
                      <a:pt x="63" y="359"/>
                    </a:cubicBezTo>
                    <a:cubicBezTo>
                      <a:pt x="63" y="245"/>
                      <a:pt x="63" y="245"/>
                      <a:pt x="63" y="245"/>
                    </a:cubicBezTo>
                    <a:cubicBezTo>
                      <a:pt x="105" y="245"/>
                      <a:pt x="105" y="245"/>
                      <a:pt x="105" y="245"/>
                    </a:cubicBezTo>
                    <a:cubicBezTo>
                      <a:pt x="109" y="245"/>
                      <a:pt x="112" y="241"/>
                      <a:pt x="112" y="238"/>
                    </a:cubicBezTo>
                    <a:cubicBezTo>
                      <a:pt x="112" y="128"/>
                      <a:pt x="112" y="128"/>
                      <a:pt x="112" y="128"/>
                    </a:cubicBezTo>
                    <a:cubicBezTo>
                      <a:pt x="112" y="124"/>
                      <a:pt x="109" y="121"/>
                      <a:pt x="105" y="121"/>
                    </a:cubicBezTo>
                    <a:moveTo>
                      <a:pt x="98" y="231"/>
                    </a:moveTo>
                    <a:cubicBezTo>
                      <a:pt x="14" y="231"/>
                      <a:pt x="14" y="231"/>
                      <a:pt x="14" y="231"/>
                    </a:cubicBezTo>
                    <a:cubicBezTo>
                      <a:pt x="14" y="135"/>
                      <a:pt x="14" y="135"/>
                      <a:pt x="14" y="135"/>
                    </a:cubicBezTo>
                    <a:cubicBezTo>
                      <a:pt x="98" y="135"/>
                      <a:pt x="98" y="135"/>
                      <a:pt x="98" y="135"/>
                    </a:cubicBezTo>
                    <a:lnTo>
                      <a:pt x="98" y="231"/>
                    </a:lnTo>
                    <a:close/>
                  </a:path>
                </a:pathLst>
              </a:custGeom>
              <a:solidFill>
                <a:srgbClr val="FFFFFF"/>
              </a:solidFill>
              <a:ln w="9525">
                <a:solidFill>
                  <a:schemeClr val="tx1"/>
                </a:solidFill>
                <a:round/>
                <a:headEnd/>
                <a:tailEnd/>
              </a:ln>
            </p:spPr>
            <p:txBody>
              <a:bodyPr/>
              <a:lstStyle/>
              <a:p>
                <a:endParaRPr lang="en-US" dirty="0">
                  <a:latin typeface="+mj-lt"/>
                </a:endParaRPr>
              </a:p>
            </p:txBody>
          </p:sp>
          <p:sp>
            <p:nvSpPr>
              <p:cNvPr id="55" name="Freeform 219">
                <a:extLst>
                  <a:ext uri="{FF2B5EF4-FFF2-40B4-BE49-F238E27FC236}">
                    <a16:creationId xmlns:a16="http://schemas.microsoft.com/office/drawing/2014/main" id="{7F3159FC-2E13-4388-B9DA-44293F56E7EC}"/>
                  </a:ext>
                </a:extLst>
              </p:cNvPr>
              <p:cNvSpPr>
                <a:spLocks noEditPoints="1"/>
              </p:cNvSpPr>
              <p:nvPr/>
            </p:nvSpPr>
            <p:spPr bwMode="auto">
              <a:xfrm>
                <a:off x="2747963" y="5297488"/>
                <a:ext cx="63500" cy="204788"/>
              </a:xfrm>
              <a:custGeom>
                <a:avLst/>
                <a:gdLst>
                  <a:gd name="T0" fmla="*/ 59531 w 112"/>
                  <a:gd name="T1" fmla="*/ 67889 h 365"/>
                  <a:gd name="T2" fmla="*/ 35719 w 112"/>
                  <a:gd name="T3" fmla="*/ 67889 h 365"/>
                  <a:gd name="T4" fmla="*/ 35719 w 112"/>
                  <a:gd name="T5" fmla="*/ 3927 h 365"/>
                  <a:gd name="T6" fmla="*/ 31750 w 112"/>
                  <a:gd name="T7" fmla="*/ 0 h 365"/>
                  <a:gd name="T8" fmla="*/ 27781 w 112"/>
                  <a:gd name="T9" fmla="*/ 3927 h 365"/>
                  <a:gd name="T10" fmla="*/ 27781 w 112"/>
                  <a:gd name="T11" fmla="*/ 67889 h 365"/>
                  <a:gd name="T12" fmla="*/ 3969 w 112"/>
                  <a:gd name="T13" fmla="*/ 67889 h 365"/>
                  <a:gd name="T14" fmla="*/ 0 w 112"/>
                  <a:gd name="T15" fmla="*/ 71816 h 365"/>
                  <a:gd name="T16" fmla="*/ 0 w 112"/>
                  <a:gd name="T17" fmla="*/ 132972 h 365"/>
                  <a:gd name="T18" fmla="*/ 3969 w 112"/>
                  <a:gd name="T19" fmla="*/ 136899 h 365"/>
                  <a:gd name="T20" fmla="*/ 27781 w 112"/>
                  <a:gd name="T21" fmla="*/ 136899 h 365"/>
                  <a:gd name="T22" fmla="*/ 27781 w 112"/>
                  <a:gd name="T23" fmla="*/ 200861 h 365"/>
                  <a:gd name="T24" fmla="*/ 31750 w 112"/>
                  <a:gd name="T25" fmla="*/ 204788 h 365"/>
                  <a:gd name="T26" fmla="*/ 35719 w 112"/>
                  <a:gd name="T27" fmla="*/ 200861 h 365"/>
                  <a:gd name="T28" fmla="*/ 35719 w 112"/>
                  <a:gd name="T29" fmla="*/ 136899 h 365"/>
                  <a:gd name="T30" fmla="*/ 59531 w 112"/>
                  <a:gd name="T31" fmla="*/ 136899 h 365"/>
                  <a:gd name="T32" fmla="*/ 63500 w 112"/>
                  <a:gd name="T33" fmla="*/ 132972 h 365"/>
                  <a:gd name="T34" fmla="*/ 63500 w 112"/>
                  <a:gd name="T35" fmla="*/ 71816 h 365"/>
                  <a:gd name="T36" fmla="*/ 59531 w 112"/>
                  <a:gd name="T37" fmla="*/ 67889 h 365"/>
                  <a:gd name="T38" fmla="*/ 55562 w 112"/>
                  <a:gd name="T39" fmla="*/ 129044 h 365"/>
                  <a:gd name="T40" fmla="*/ 7937 w 112"/>
                  <a:gd name="T41" fmla="*/ 129044 h 365"/>
                  <a:gd name="T42" fmla="*/ 7937 w 112"/>
                  <a:gd name="T43" fmla="*/ 75744 h 365"/>
                  <a:gd name="T44" fmla="*/ 55562 w 112"/>
                  <a:gd name="T45" fmla="*/ 75744 h 365"/>
                  <a:gd name="T46" fmla="*/ 55562 w 112"/>
                  <a:gd name="T47" fmla="*/ 129044 h 3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5">
                    <a:moveTo>
                      <a:pt x="105" y="121"/>
                    </a:moveTo>
                    <a:cubicBezTo>
                      <a:pt x="63" y="121"/>
                      <a:pt x="63" y="121"/>
                      <a:pt x="63" y="121"/>
                    </a:cubicBezTo>
                    <a:cubicBezTo>
                      <a:pt x="63" y="7"/>
                      <a:pt x="63" y="7"/>
                      <a:pt x="63" y="7"/>
                    </a:cubicBezTo>
                    <a:cubicBezTo>
                      <a:pt x="63" y="3"/>
                      <a:pt x="60" y="0"/>
                      <a:pt x="56" y="0"/>
                    </a:cubicBezTo>
                    <a:cubicBezTo>
                      <a:pt x="52" y="0"/>
                      <a:pt x="49" y="3"/>
                      <a:pt x="49" y="7"/>
                    </a:cubicBezTo>
                    <a:cubicBezTo>
                      <a:pt x="49" y="121"/>
                      <a:pt x="49" y="121"/>
                      <a:pt x="49" y="121"/>
                    </a:cubicBezTo>
                    <a:cubicBezTo>
                      <a:pt x="7" y="121"/>
                      <a:pt x="7" y="121"/>
                      <a:pt x="7" y="121"/>
                    </a:cubicBezTo>
                    <a:cubicBezTo>
                      <a:pt x="3" y="121"/>
                      <a:pt x="0" y="124"/>
                      <a:pt x="0" y="128"/>
                    </a:cubicBezTo>
                    <a:cubicBezTo>
                      <a:pt x="0" y="237"/>
                      <a:pt x="0" y="237"/>
                      <a:pt x="0" y="237"/>
                    </a:cubicBezTo>
                    <a:cubicBezTo>
                      <a:pt x="0" y="241"/>
                      <a:pt x="3" y="244"/>
                      <a:pt x="7" y="244"/>
                    </a:cubicBezTo>
                    <a:cubicBezTo>
                      <a:pt x="49" y="244"/>
                      <a:pt x="49" y="244"/>
                      <a:pt x="49" y="244"/>
                    </a:cubicBezTo>
                    <a:cubicBezTo>
                      <a:pt x="49" y="358"/>
                      <a:pt x="49" y="358"/>
                      <a:pt x="49" y="358"/>
                    </a:cubicBezTo>
                    <a:cubicBezTo>
                      <a:pt x="49" y="362"/>
                      <a:pt x="52" y="365"/>
                      <a:pt x="56" y="365"/>
                    </a:cubicBezTo>
                    <a:cubicBezTo>
                      <a:pt x="60" y="365"/>
                      <a:pt x="63" y="362"/>
                      <a:pt x="63" y="358"/>
                    </a:cubicBezTo>
                    <a:cubicBezTo>
                      <a:pt x="63" y="244"/>
                      <a:pt x="63" y="244"/>
                      <a:pt x="63" y="244"/>
                    </a:cubicBezTo>
                    <a:cubicBezTo>
                      <a:pt x="105" y="244"/>
                      <a:pt x="105" y="244"/>
                      <a:pt x="105" y="244"/>
                    </a:cubicBezTo>
                    <a:cubicBezTo>
                      <a:pt x="109" y="244"/>
                      <a:pt x="112" y="241"/>
                      <a:pt x="112" y="237"/>
                    </a:cubicBezTo>
                    <a:cubicBezTo>
                      <a:pt x="112" y="128"/>
                      <a:pt x="112" y="128"/>
                      <a:pt x="112" y="128"/>
                    </a:cubicBezTo>
                    <a:cubicBezTo>
                      <a:pt x="112" y="124"/>
                      <a:pt x="109" y="121"/>
                      <a:pt x="105" y="121"/>
                    </a:cubicBezTo>
                    <a:moveTo>
                      <a:pt x="98" y="230"/>
                    </a:moveTo>
                    <a:cubicBezTo>
                      <a:pt x="14" y="230"/>
                      <a:pt x="14" y="230"/>
                      <a:pt x="14" y="230"/>
                    </a:cubicBezTo>
                    <a:cubicBezTo>
                      <a:pt x="14" y="135"/>
                      <a:pt x="14" y="135"/>
                      <a:pt x="14" y="135"/>
                    </a:cubicBezTo>
                    <a:cubicBezTo>
                      <a:pt x="98" y="135"/>
                      <a:pt x="98" y="135"/>
                      <a:pt x="98" y="135"/>
                    </a:cubicBezTo>
                    <a:lnTo>
                      <a:pt x="98" y="230"/>
                    </a:lnTo>
                    <a:close/>
                  </a:path>
                </a:pathLst>
              </a:custGeom>
              <a:solidFill>
                <a:srgbClr val="FFFFFF"/>
              </a:solidFill>
              <a:ln w="9525">
                <a:solidFill>
                  <a:schemeClr val="tx1"/>
                </a:solidFill>
                <a:round/>
                <a:headEnd/>
                <a:tailEnd/>
              </a:ln>
            </p:spPr>
            <p:txBody>
              <a:bodyPr/>
              <a:lstStyle/>
              <a:p>
                <a:endParaRPr lang="en-US" dirty="0">
                  <a:latin typeface="+mj-lt"/>
                </a:endParaRPr>
              </a:p>
            </p:txBody>
          </p:sp>
          <p:sp>
            <p:nvSpPr>
              <p:cNvPr id="56" name="Freeform 220">
                <a:extLst>
                  <a:ext uri="{FF2B5EF4-FFF2-40B4-BE49-F238E27FC236}">
                    <a16:creationId xmlns:a16="http://schemas.microsoft.com/office/drawing/2014/main" id="{521F9689-06C5-4420-8DC4-C32997D48556}"/>
                  </a:ext>
                </a:extLst>
              </p:cNvPr>
              <p:cNvSpPr>
                <a:spLocks noEditPoints="1"/>
              </p:cNvSpPr>
              <p:nvPr/>
            </p:nvSpPr>
            <p:spPr bwMode="auto">
              <a:xfrm>
                <a:off x="2835275" y="5208588"/>
                <a:ext cx="61912" cy="204788"/>
              </a:xfrm>
              <a:custGeom>
                <a:avLst/>
                <a:gdLst>
                  <a:gd name="T0" fmla="*/ 58043 w 112"/>
                  <a:gd name="T1" fmla="*/ 67703 h 366"/>
                  <a:gd name="T2" fmla="*/ 34826 w 112"/>
                  <a:gd name="T3" fmla="*/ 67703 h 366"/>
                  <a:gd name="T4" fmla="*/ 34826 w 112"/>
                  <a:gd name="T5" fmla="*/ 3917 h 366"/>
                  <a:gd name="T6" fmla="*/ 30956 w 112"/>
                  <a:gd name="T7" fmla="*/ 0 h 366"/>
                  <a:gd name="T8" fmla="*/ 27087 w 112"/>
                  <a:gd name="T9" fmla="*/ 3917 h 366"/>
                  <a:gd name="T10" fmla="*/ 27087 w 112"/>
                  <a:gd name="T11" fmla="*/ 67703 h 366"/>
                  <a:gd name="T12" fmla="*/ 3870 w 112"/>
                  <a:gd name="T13" fmla="*/ 67703 h 366"/>
                  <a:gd name="T14" fmla="*/ 0 w 112"/>
                  <a:gd name="T15" fmla="*/ 71620 h 366"/>
                  <a:gd name="T16" fmla="*/ 0 w 112"/>
                  <a:gd name="T17" fmla="*/ 133168 h 366"/>
                  <a:gd name="T18" fmla="*/ 3870 w 112"/>
                  <a:gd name="T19" fmla="*/ 137085 h 366"/>
                  <a:gd name="T20" fmla="*/ 27087 w 112"/>
                  <a:gd name="T21" fmla="*/ 137085 h 366"/>
                  <a:gd name="T22" fmla="*/ 27087 w 112"/>
                  <a:gd name="T23" fmla="*/ 200871 h 366"/>
                  <a:gd name="T24" fmla="*/ 30956 w 112"/>
                  <a:gd name="T25" fmla="*/ 204788 h 366"/>
                  <a:gd name="T26" fmla="*/ 34826 w 112"/>
                  <a:gd name="T27" fmla="*/ 200871 h 366"/>
                  <a:gd name="T28" fmla="*/ 34826 w 112"/>
                  <a:gd name="T29" fmla="*/ 137085 h 366"/>
                  <a:gd name="T30" fmla="*/ 58043 w 112"/>
                  <a:gd name="T31" fmla="*/ 137085 h 366"/>
                  <a:gd name="T32" fmla="*/ 61912 w 112"/>
                  <a:gd name="T33" fmla="*/ 133168 h 366"/>
                  <a:gd name="T34" fmla="*/ 61912 w 112"/>
                  <a:gd name="T35" fmla="*/ 71620 h 366"/>
                  <a:gd name="T36" fmla="*/ 58043 w 112"/>
                  <a:gd name="T37" fmla="*/ 67703 h 366"/>
                  <a:gd name="T38" fmla="*/ 54173 w 112"/>
                  <a:gd name="T39" fmla="*/ 129251 h 366"/>
                  <a:gd name="T40" fmla="*/ 7739 w 112"/>
                  <a:gd name="T41" fmla="*/ 129251 h 366"/>
                  <a:gd name="T42" fmla="*/ 7739 w 112"/>
                  <a:gd name="T43" fmla="*/ 75537 h 366"/>
                  <a:gd name="T44" fmla="*/ 54173 w 112"/>
                  <a:gd name="T45" fmla="*/ 75537 h 366"/>
                  <a:gd name="T46" fmla="*/ 54173 w 112"/>
                  <a:gd name="T47" fmla="*/ 129251 h 3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6">
                    <a:moveTo>
                      <a:pt x="105" y="121"/>
                    </a:moveTo>
                    <a:cubicBezTo>
                      <a:pt x="63" y="121"/>
                      <a:pt x="63" y="121"/>
                      <a:pt x="63" y="121"/>
                    </a:cubicBezTo>
                    <a:cubicBezTo>
                      <a:pt x="63" y="7"/>
                      <a:pt x="63" y="7"/>
                      <a:pt x="63" y="7"/>
                    </a:cubicBezTo>
                    <a:cubicBezTo>
                      <a:pt x="63" y="3"/>
                      <a:pt x="60" y="0"/>
                      <a:pt x="56" y="0"/>
                    </a:cubicBezTo>
                    <a:cubicBezTo>
                      <a:pt x="52" y="0"/>
                      <a:pt x="49" y="3"/>
                      <a:pt x="49" y="7"/>
                    </a:cubicBezTo>
                    <a:cubicBezTo>
                      <a:pt x="49" y="121"/>
                      <a:pt x="49" y="121"/>
                      <a:pt x="49" y="121"/>
                    </a:cubicBezTo>
                    <a:cubicBezTo>
                      <a:pt x="7" y="121"/>
                      <a:pt x="7" y="121"/>
                      <a:pt x="7" y="121"/>
                    </a:cubicBezTo>
                    <a:cubicBezTo>
                      <a:pt x="3" y="121"/>
                      <a:pt x="0" y="125"/>
                      <a:pt x="0" y="128"/>
                    </a:cubicBezTo>
                    <a:cubicBezTo>
                      <a:pt x="0" y="238"/>
                      <a:pt x="0" y="238"/>
                      <a:pt x="0" y="238"/>
                    </a:cubicBezTo>
                    <a:cubicBezTo>
                      <a:pt x="0" y="241"/>
                      <a:pt x="3" y="245"/>
                      <a:pt x="7" y="245"/>
                    </a:cubicBezTo>
                    <a:cubicBezTo>
                      <a:pt x="49" y="245"/>
                      <a:pt x="49" y="245"/>
                      <a:pt x="49" y="245"/>
                    </a:cubicBezTo>
                    <a:cubicBezTo>
                      <a:pt x="49" y="359"/>
                      <a:pt x="49" y="359"/>
                      <a:pt x="49" y="359"/>
                    </a:cubicBezTo>
                    <a:cubicBezTo>
                      <a:pt x="49" y="363"/>
                      <a:pt x="52" y="366"/>
                      <a:pt x="56" y="366"/>
                    </a:cubicBezTo>
                    <a:cubicBezTo>
                      <a:pt x="60" y="366"/>
                      <a:pt x="63" y="363"/>
                      <a:pt x="63" y="359"/>
                    </a:cubicBezTo>
                    <a:cubicBezTo>
                      <a:pt x="63" y="245"/>
                      <a:pt x="63" y="245"/>
                      <a:pt x="63" y="245"/>
                    </a:cubicBezTo>
                    <a:cubicBezTo>
                      <a:pt x="105" y="245"/>
                      <a:pt x="105" y="245"/>
                      <a:pt x="105" y="245"/>
                    </a:cubicBezTo>
                    <a:cubicBezTo>
                      <a:pt x="109" y="245"/>
                      <a:pt x="112" y="241"/>
                      <a:pt x="112" y="238"/>
                    </a:cubicBezTo>
                    <a:cubicBezTo>
                      <a:pt x="112" y="128"/>
                      <a:pt x="112" y="128"/>
                      <a:pt x="112" y="128"/>
                    </a:cubicBezTo>
                    <a:cubicBezTo>
                      <a:pt x="112" y="125"/>
                      <a:pt x="109" y="121"/>
                      <a:pt x="105" y="121"/>
                    </a:cubicBezTo>
                    <a:moveTo>
                      <a:pt x="98" y="231"/>
                    </a:moveTo>
                    <a:cubicBezTo>
                      <a:pt x="14" y="231"/>
                      <a:pt x="14" y="231"/>
                      <a:pt x="14" y="231"/>
                    </a:cubicBezTo>
                    <a:cubicBezTo>
                      <a:pt x="14" y="135"/>
                      <a:pt x="14" y="135"/>
                      <a:pt x="14" y="135"/>
                    </a:cubicBezTo>
                    <a:cubicBezTo>
                      <a:pt x="98" y="135"/>
                      <a:pt x="98" y="135"/>
                      <a:pt x="98" y="135"/>
                    </a:cubicBezTo>
                    <a:lnTo>
                      <a:pt x="98" y="231"/>
                    </a:lnTo>
                    <a:close/>
                  </a:path>
                </a:pathLst>
              </a:custGeom>
              <a:solidFill>
                <a:srgbClr val="FFFFFF"/>
              </a:solidFill>
              <a:ln w="9525">
                <a:solidFill>
                  <a:schemeClr val="tx1"/>
                </a:solidFill>
                <a:round/>
                <a:headEnd/>
                <a:tailEnd/>
              </a:ln>
            </p:spPr>
            <p:txBody>
              <a:bodyPr/>
              <a:lstStyle/>
              <a:p>
                <a:endParaRPr lang="en-US" dirty="0">
                  <a:latin typeface="+mj-lt"/>
                </a:endParaRPr>
              </a:p>
            </p:txBody>
          </p:sp>
        </p:grpSp>
        <p:sp>
          <p:nvSpPr>
            <p:cNvPr id="57" name="Freeform 129">
              <a:extLst>
                <a:ext uri="{FF2B5EF4-FFF2-40B4-BE49-F238E27FC236}">
                  <a16:creationId xmlns:a16="http://schemas.microsoft.com/office/drawing/2014/main" id="{B06E1C67-9464-4E8E-A2C4-354CE51D4759}"/>
                </a:ext>
              </a:extLst>
            </p:cNvPr>
            <p:cNvSpPr>
              <a:spLocks noEditPoints="1"/>
            </p:cNvSpPr>
            <p:nvPr/>
          </p:nvSpPr>
          <p:spPr bwMode="auto">
            <a:xfrm>
              <a:off x="8635007" y="3637270"/>
              <a:ext cx="473075" cy="484188"/>
            </a:xfrm>
            <a:custGeom>
              <a:avLst/>
              <a:gdLst>
                <a:gd name="T0" fmla="*/ 332526 w 574"/>
                <a:gd name="T1" fmla="*/ 0 h 581"/>
                <a:gd name="T2" fmla="*/ 192602 w 574"/>
                <a:gd name="T3" fmla="*/ 52591 h 581"/>
                <a:gd name="T4" fmla="*/ 139924 w 574"/>
                <a:gd name="T5" fmla="*/ 171964 h 581"/>
                <a:gd name="T6" fmla="*/ 0 w 574"/>
                <a:gd name="T7" fmla="*/ 223720 h 581"/>
                <a:gd name="T8" fmla="*/ 42800 w 574"/>
                <a:gd name="T9" fmla="*/ 471649 h 581"/>
                <a:gd name="T10" fmla="*/ 237048 w 574"/>
                <a:gd name="T11" fmla="*/ 471649 h 581"/>
                <a:gd name="T12" fmla="*/ 279848 w 574"/>
                <a:gd name="T13" fmla="*/ 389841 h 581"/>
                <a:gd name="T14" fmla="*/ 429650 w 574"/>
                <a:gd name="T15" fmla="*/ 379823 h 581"/>
                <a:gd name="T16" fmla="*/ 472450 w 574"/>
                <a:gd name="T17" fmla="*/ 52591 h 581"/>
                <a:gd name="T18" fmla="*/ 460927 w 574"/>
                <a:gd name="T19" fmla="*/ 274641 h 581"/>
                <a:gd name="T20" fmla="*/ 279848 w 574"/>
                <a:gd name="T21" fmla="*/ 310537 h 581"/>
                <a:gd name="T22" fmla="*/ 332526 w 574"/>
                <a:gd name="T23" fmla="*/ 254607 h 581"/>
                <a:gd name="T24" fmla="*/ 460927 w 574"/>
                <a:gd name="T25" fmla="*/ 224555 h 581"/>
                <a:gd name="T26" fmla="*/ 268325 w 574"/>
                <a:gd name="T27" fmla="*/ 245424 h 581"/>
                <a:gd name="T28" fmla="*/ 139924 w 574"/>
                <a:gd name="T29" fmla="*/ 338919 h 581"/>
                <a:gd name="T30" fmla="*/ 11523 w 574"/>
                <a:gd name="T31" fmla="*/ 245424 h 581"/>
                <a:gd name="T32" fmla="*/ 139924 w 574"/>
                <a:gd name="T33" fmla="*/ 276311 h 581"/>
                <a:gd name="T34" fmla="*/ 268325 w 574"/>
                <a:gd name="T35" fmla="*/ 245424 h 581"/>
                <a:gd name="T36" fmla="*/ 42800 w 574"/>
                <a:gd name="T37" fmla="*/ 336415 h 581"/>
                <a:gd name="T38" fmla="*/ 237048 w 574"/>
                <a:gd name="T39" fmla="*/ 336415 h 581"/>
                <a:gd name="T40" fmla="*/ 268325 w 574"/>
                <a:gd name="T41" fmla="*/ 365632 h 581"/>
                <a:gd name="T42" fmla="*/ 11523 w 574"/>
                <a:gd name="T43" fmla="*/ 365632 h 581"/>
                <a:gd name="T44" fmla="*/ 460927 w 574"/>
                <a:gd name="T45" fmla="*/ 131895 h 581"/>
                <a:gd name="T46" fmla="*/ 204125 w 574"/>
                <a:gd name="T47" fmla="*/ 131895 h 581"/>
                <a:gd name="T48" fmla="*/ 236225 w 574"/>
                <a:gd name="T49" fmla="*/ 90156 h 581"/>
                <a:gd name="T50" fmla="*/ 429650 w 574"/>
                <a:gd name="T51" fmla="*/ 90156 h 581"/>
                <a:gd name="T52" fmla="*/ 460927 w 574"/>
                <a:gd name="T53" fmla="*/ 131895 h 581"/>
                <a:gd name="T54" fmla="*/ 460927 w 574"/>
                <a:gd name="T55" fmla="*/ 52591 h 581"/>
                <a:gd name="T56" fmla="*/ 204125 w 574"/>
                <a:gd name="T57" fmla="*/ 52591 h 581"/>
                <a:gd name="T58" fmla="*/ 204125 w 574"/>
                <a:gd name="T59" fmla="*/ 152764 h 581"/>
                <a:gd name="T60" fmla="*/ 332526 w 574"/>
                <a:gd name="T61" fmla="*/ 183651 h 581"/>
                <a:gd name="T62" fmla="*/ 460927 w 574"/>
                <a:gd name="T63" fmla="*/ 152764 h 581"/>
                <a:gd name="T64" fmla="*/ 332526 w 574"/>
                <a:gd name="T65" fmla="*/ 242920 h 581"/>
                <a:gd name="T66" fmla="*/ 279848 w 574"/>
                <a:gd name="T67" fmla="*/ 223720 h 581"/>
                <a:gd name="T68" fmla="*/ 204125 w 574"/>
                <a:gd name="T69" fmla="*/ 177807 h 581"/>
                <a:gd name="T70" fmla="*/ 139924 w 574"/>
                <a:gd name="T71" fmla="*/ 183651 h 581"/>
                <a:gd name="T72" fmla="*/ 197540 w 574"/>
                <a:gd name="T73" fmla="*/ 188659 h 581"/>
                <a:gd name="T74" fmla="*/ 139924 w 574"/>
                <a:gd name="T75" fmla="*/ 264624 h 581"/>
                <a:gd name="T76" fmla="*/ 139924 w 574"/>
                <a:gd name="T77" fmla="*/ 183651 h 581"/>
                <a:gd name="T78" fmla="*/ 11523 w 574"/>
                <a:gd name="T79" fmla="*/ 433249 h 581"/>
                <a:gd name="T80" fmla="*/ 42800 w 574"/>
                <a:gd name="T81" fmla="*/ 404032 h 581"/>
                <a:gd name="T82" fmla="*/ 237048 w 574"/>
                <a:gd name="T83" fmla="*/ 404032 h 581"/>
                <a:gd name="T84" fmla="*/ 268325 w 574"/>
                <a:gd name="T85" fmla="*/ 433249 h 581"/>
                <a:gd name="T86" fmla="*/ 332526 w 574"/>
                <a:gd name="T87" fmla="*/ 382328 h 581"/>
                <a:gd name="T88" fmla="*/ 279848 w 574"/>
                <a:gd name="T89" fmla="*/ 323058 h 581"/>
                <a:gd name="T90" fmla="*/ 429650 w 574"/>
                <a:gd name="T91" fmla="*/ 312206 h 581"/>
                <a:gd name="T92" fmla="*/ 460927 w 574"/>
                <a:gd name="T93" fmla="*/ 342258 h 5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74" h="581">
                  <a:moveTo>
                    <a:pt x="522" y="17"/>
                  </a:moveTo>
                  <a:cubicBezTo>
                    <a:pt x="490" y="6"/>
                    <a:pt x="449" y="0"/>
                    <a:pt x="404" y="0"/>
                  </a:cubicBezTo>
                  <a:cubicBezTo>
                    <a:pt x="360" y="0"/>
                    <a:pt x="318" y="6"/>
                    <a:pt x="287" y="17"/>
                  </a:cubicBezTo>
                  <a:cubicBezTo>
                    <a:pt x="252" y="29"/>
                    <a:pt x="234" y="44"/>
                    <a:pt x="234" y="63"/>
                  </a:cubicBezTo>
                  <a:cubicBezTo>
                    <a:pt x="234" y="210"/>
                    <a:pt x="234" y="210"/>
                    <a:pt x="234" y="210"/>
                  </a:cubicBezTo>
                  <a:cubicBezTo>
                    <a:pt x="214" y="208"/>
                    <a:pt x="192" y="206"/>
                    <a:pt x="170" y="206"/>
                  </a:cubicBezTo>
                  <a:cubicBezTo>
                    <a:pt x="126" y="206"/>
                    <a:pt x="84" y="212"/>
                    <a:pt x="52" y="223"/>
                  </a:cubicBezTo>
                  <a:cubicBezTo>
                    <a:pt x="18" y="234"/>
                    <a:pt x="0" y="250"/>
                    <a:pt x="0" y="268"/>
                  </a:cubicBezTo>
                  <a:cubicBezTo>
                    <a:pt x="0" y="519"/>
                    <a:pt x="0" y="519"/>
                    <a:pt x="0" y="519"/>
                  </a:cubicBezTo>
                  <a:cubicBezTo>
                    <a:pt x="0" y="537"/>
                    <a:pt x="18" y="553"/>
                    <a:pt x="52" y="565"/>
                  </a:cubicBezTo>
                  <a:cubicBezTo>
                    <a:pt x="84" y="575"/>
                    <a:pt x="126" y="581"/>
                    <a:pt x="170" y="581"/>
                  </a:cubicBezTo>
                  <a:cubicBezTo>
                    <a:pt x="214" y="581"/>
                    <a:pt x="256" y="575"/>
                    <a:pt x="288" y="565"/>
                  </a:cubicBezTo>
                  <a:cubicBezTo>
                    <a:pt x="322" y="553"/>
                    <a:pt x="340" y="537"/>
                    <a:pt x="340" y="519"/>
                  </a:cubicBezTo>
                  <a:cubicBezTo>
                    <a:pt x="340" y="467"/>
                    <a:pt x="340" y="467"/>
                    <a:pt x="340" y="467"/>
                  </a:cubicBezTo>
                  <a:cubicBezTo>
                    <a:pt x="360" y="470"/>
                    <a:pt x="382" y="472"/>
                    <a:pt x="404" y="472"/>
                  </a:cubicBezTo>
                  <a:cubicBezTo>
                    <a:pt x="449" y="472"/>
                    <a:pt x="490" y="466"/>
                    <a:pt x="522" y="455"/>
                  </a:cubicBezTo>
                  <a:cubicBezTo>
                    <a:pt x="556" y="444"/>
                    <a:pt x="574" y="428"/>
                    <a:pt x="574" y="410"/>
                  </a:cubicBezTo>
                  <a:cubicBezTo>
                    <a:pt x="574" y="63"/>
                    <a:pt x="574" y="63"/>
                    <a:pt x="574" y="63"/>
                  </a:cubicBezTo>
                  <a:cubicBezTo>
                    <a:pt x="574" y="44"/>
                    <a:pt x="556" y="29"/>
                    <a:pt x="522" y="17"/>
                  </a:cubicBezTo>
                  <a:moveTo>
                    <a:pt x="560" y="329"/>
                  </a:moveTo>
                  <a:cubicBezTo>
                    <a:pt x="560" y="352"/>
                    <a:pt x="496" y="377"/>
                    <a:pt x="404" y="377"/>
                  </a:cubicBezTo>
                  <a:cubicBezTo>
                    <a:pt x="382" y="377"/>
                    <a:pt x="360" y="375"/>
                    <a:pt x="340" y="372"/>
                  </a:cubicBezTo>
                  <a:cubicBezTo>
                    <a:pt x="340" y="301"/>
                    <a:pt x="340" y="301"/>
                    <a:pt x="340" y="301"/>
                  </a:cubicBezTo>
                  <a:cubicBezTo>
                    <a:pt x="360" y="304"/>
                    <a:pt x="382" y="305"/>
                    <a:pt x="404" y="305"/>
                  </a:cubicBezTo>
                  <a:cubicBezTo>
                    <a:pt x="449" y="305"/>
                    <a:pt x="490" y="300"/>
                    <a:pt x="522" y="289"/>
                  </a:cubicBezTo>
                  <a:cubicBezTo>
                    <a:pt x="539" y="283"/>
                    <a:pt x="552" y="276"/>
                    <a:pt x="560" y="269"/>
                  </a:cubicBezTo>
                  <a:lnTo>
                    <a:pt x="560" y="329"/>
                  </a:lnTo>
                  <a:close/>
                  <a:moveTo>
                    <a:pt x="326" y="294"/>
                  </a:moveTo>
                  <a:cubicBezTo>
                    <a:pt x="326" y="358"/>
                    <a:pt x="326" y="358"/>
                    <a:pt x="326" y="358"/>
                  </a:cubicBezTo>
                  <a:cubicBezTo>
                    <a:pt x="326" y="380"/>
                    <a:pt x="262" y="406"/>
                    <a:pt x="170" y="406"/>
                  </a:cubicBezTo>
                  <a:cubicBezTo>
                    <a:pt x="78" y="406"/>
                    <a:pt x="14" y="380"/>
                    <a:pt x="14" y="358"/>
                  </a:cubicBezTo>
                  <a:cubicBezTo>
                    <a:pt x="14" y="294"/>
                    <a:pt x="14" y="294"/>
                    <a:pt x="14" y="294"/>
                  </a:cubicBezTo>
                  <a:cubicBezTo>
                    <a:pt x="23" y="302"/>
                    <a:pt x="36" y="308"/>
                    <a:pt x="52" y="314"/>
                  </a:cubicBezTo>
                  <a:cubicBezTo>
                    <a:pt x="84" y="325"/>
                    <a:pt x="126" y="331"/>
                    <a:pt x="170" y="331"/>
                  </a:cubicBezTo>
                  <a:cubicBezTo>
                    <a:pt x="214" y="331"/>
                    <a:pt x="256" y="325"/>
                    <a:pt x="288" y="314"/>
                  </a:cubicBezTo>
                  <a:cubicBezTo>
                    <a:pt x="304" y="308"/>
                    <a:pt x="317" y="302"/>
                    <a:pt x="326" y="294"/>
                  </a:cubicBezTo>
                  <a:moveTo>
                    <a:pt x="14" y="383"/>
                  </a:moveTo>
                  <a:cubicBezTo>
                    <a:pt x="23" y="391"/>
                    <a:pt x="36" y="398"/>
                    <a:pt x="52" y="403"/>
                  </a:cubicBezTo>
                  <a:cubicBezTo>
                    <a:pt x="84" y="414"/>
                    <a:pt x="126" y="420"/>
                    <a:pt x="170" y="420"/>
                  </a:cubicBezTo>
                  <a:cubicBezTo>
                    <a:pt x="214" y="420"/>
                    <a:pt x="256" y="414"/>
                    <a:pt x="288" y="403"/>
                  </a:cubicBezTo>
                  <a:cubicBezTo>
                    <a:pt x="304" y="398"/>
                    <a:pt x="317" y="391"/>
                    <a:pt x="326" y="383"/>
                  </a:cubicBezTo>
                  <a:cubicBezTo>
                    <a:pt x="326" y="438"/>
                    <a:pt x="326" y="438"/>
                    <a:pt x="326" y="438"/>
                  </a:cubicBezTo>
                  <a:cubicBezTo>
                    <a:pt x="326" y="461"/>
                    <a:pt x="262" y="486"/>
                    <a:pt x="170" y="486"/>
                  </a:cubicBezTo>
                  <a:cubicBezTo>
                    <a:pt x="78" y="486"/>
                    <a:pt x="14" y="461"/>
                    <a:pt x="14" y="438"/>
                  </a:cubicBezTo>
                  <a:lnTo>
                    <a:pt x="14" y="383"/>
                  </a:lnTo>
                  <a:close/>
                  <a:moveTo>
                    <a:pt x="560" y="158"/>
                  </a:moveTo>
                  <a:cubicBezTo>
                    <a:pt x="560" y="180"/>
                    <a:pt x="496" y="206"/>
                    <a:pt x="404" y="206"/>
                  </a:cubicBezTo>
                  <a:cubicBezTo>
                    <a:pt x="312" y="206"/>
                    <a:pt x="248" y="180"/>
                    <a:pt x="248" y="158"/>
                  </a:cubicBezTo>
                  <a:cubicBezTo>
                    <a:pt x="248" y="89"/>
                    <a:pt x="248" y="89"/>
                    <a:pt x="248" y="89"/>
                  </a:cubicBezTo>
                  <a:cubicBezTo>
                    <a:pt x="257" y="96"/>
                    <a:pt x="270" y="103"/>
                    <a:pt x="287" y="108"/>
                  </a:cubicBezTo>
                  <a:cubicBezTo>
                    <a:pt x="318" y="119"/>
                    <a:pt x="360" y="125"/>
                    <a:pt x="404" y="125"/>
                  </a:cubicBezTo>
                  <a:cubicBezTo>
                    <a:pt x="449" y="125"/>
                    <a:pt x="490" y="119"/>
                    <a:pt x="522" y="108"/>
                  </a:cubicBezTo>
                  <a:cubicBezTo>
                    <a:pt x="539" y="103"/>
                    <a:pt x="552" y="96"/>
                    <a:pt x="560" y="89"/>
                  </a:cubicBezTo>
                  <a:lnTo>
                    <a:pt x="560" y="158"/>
                  </a:lnTo>
                  <a:close/>
                  <a:moveTo>
                    <a:pt x="404" y="14"/>
                  </a:moveTo>
                  <a:cubicBezTo>
                    <a:pt x="496" y="14"/>
                    <a:pt x="560" y="40"/>
                    <a:pt x="560" y="63"/>
                  </a:cubicBezTo>
                  <a:cubicBezTo>
                    <a:pt x="560" y="85"/>
                    <a:pt x="496" y="111"/>
                    <a:pt x="404" y="111"/>
                  </a:cubicBezTo>
                  <a:cubicBezTo>
                    <a:pt x="312" y="111"/>
                    <a:pt x="248" y="85"/>
                    <a:pt x="248" y="63"/>
                  </a:cubicBezTo>
                  <a:cubicBezTo>
                    <a:pt x="248" y="40"/>
                    <a:pt x="312" y="14"/>
                    <a:pt x="404" y="14"/>
                  </a:cubicBezTo>
                  <a:moveTo>
                    <a:pt x="248" y="183"/>
                  </a:moveTo>
                  <a:cubicBezTo>
                    <a:pt x="257" y="191"/>
                    <a:pt x="270" y="198"/>
                    <a:pt x="287" y="203"/>
                  </a:cubicBezTo>
                  <a:cubicBezTo>
                    <a:pt x="318" y="214"/>
                    <a:pt x="360" y="220"/>
                    <a:pt x="404" y="220"/>
                  </a:cubicBezTo>
                  <a:cubicBezTo>
                    <a:pt x="449" y="220"/>
                    <a:pt x="490" y="214"/>
                    <a:pt x="522" y="203"/>
                  </a:cubicBezTo>
                  <a:cubicBezTo>
                    <a:pt x="539" y="198"/>
                    <a:pt x="552" y="191"/>
                    <a:pt x="560" y="183"/>
                  </a:cubicBezTo>
                  <a:cubicBezTo>
                    <a:pt x="560" y="243"/>
                    <a:pt x="560" y="243"/>
                    <a:pt x="560" y="243"/>
                  </a:cubicBezTo>
                  <a:cubicBezTo>
                    <a:pt x="560" y="266"/>
                    <a:pt x="496" y="291"/>
                    <a:pt x="404" y="291"/>
                  </a:cubicBezTo>
                  <a:cubicBezTo>
                    <a:pt x="382" y="291"/>
                    <a:pt x="360" y="290"/>
                    <a:pt x="340" y="287"/>
                  </a:cubicBezTo>
                  <a:cubicBezTo>
                    <a:pt x="340" y="268"/>
                    <a:pt x="340" y="268"/>
                    <a:pt x="340" y="268"/>
                  </a:cubicBezTo>
                  <a:cubicBezTo>
                    <a:pt x="340" y="250"/>
                    <a:pt x="322" y="234"/>
                    <a:pt x="288" y="223"/>
                  </a:cubicBezTo>
                  <a:cubicBezTo>
                    <a:pt x="276" y="219"/>
                    <a:pt x="262" y="215"/>
                    <a:pt x="248" y="213"/>
                  </a:cubicBezTo>
                  <a:lnTo>
                    <a:pt x="248" y="183"/>
                  </a:lnTo>
                  <a:close/>
                  <a:moveTo>
                    <a:pt x="170" y="220"/>
                  </a:moveTo>
                  <a:cubicBezTo>
                    <a:pt x="196" y="220"/>
                    <a:pt x="219" y="222"/>
                    <a:pt x="239" y="225"/>
                  </a:cubicBezTo>
                  <a:cubicBezTo>
                    <a:pt x="240" y="225"/>
                    <a:pt x="240" y="226"/>
                    <a:pt x="240" y="226"/>
                  </a:cubicBezTo>
                  <a:cubicBezTo>
                    <a:pt x="293" y="234"/>
                    <a:pt x="326" y="252"/>
                    <a:pt x="326" y="268"/>
                  </a:cubicBezTo>
                  <a:cubicBezTo>
                    <a:pt x="326" y="291"/>
                    <a:pt x="262" y="317"/>
                    <a:pt x="170" y="317"/>
                  </a:cubicBezTo>
                  <a:cubicBezTo>
                    <a:pt x="78" y="317"/>
                    <a:pt x="14" y="291"/>
                    <a:pt x="14" y="268"/>
                  </a:cubicBezTo>
                  <a:cubicBezTo>
                    <a:pt x="14" y="246"/>
                    <a:pt x="78" y="220"/>
                    <a:pt x="170" y="220"/>
                  </a:cubicBezTo>
                  <a:moveTo>
                    <a:pt x="170" y="567"/>
                  </a:moveTo>
                  <a:cubicBezTo>
                    <a:pt x="78" y="567"/>
                    <a:pt x="14" y="542"/>
                    <a:pt x="14" y="519"/>
                  </a:cubicBezTo>
                  <a:cubicBezTo>
                    <a:pt x="14" y="464"/>
                    <a:pt x="14" y="464"/>
                    <a:pt x="14" y="464"/>
                  </a:cubicBezTo>
                  <a:cubicBezTo>
                    <a:pt x="23" y="472"/>
                    <a:pt x="36" y="478"/>
                    <a:pt x="52" y="484"/>
                  </a:cubicBezTo>
                  <a:cubicBezTo>
                    <a:pt x="84" y="495"/>
                    <a:pt x="126" y="500"/>
                    <a:pt x="170" y="500"/>
                  </a:cubicBezTo>
                  <a:cubicBezTo>
                    <a:pt x="214" y="500"/>
                    <a:pt x="256" y="495"/>
                    <a:pt x="288" y="484"/>
                  </a:cubicBezTo>
                  <a:cubicBezTo>
                    <a:pt x="304" y="478"/>
                    <a:pt x="317" y="472"/>
                    <a:pt x="326" y="464"/>
                  </a:cubicBezTo>
                  <a:cubicBezTo>
                    <a:pt x="326" y="519"/>
                    <a:pt x="326" y="519"/>
                    <a:pt x="326" y="519"/>
                  </a:cubicBezTo>
                  <a:cubicBezTo>
                    <a:pt x="326" y="542"/>
                    <a:pt x="262" y="567"/>
                    <a:pt x="170" y="567"/>
                  </a:cubicBezTo>
                  <a:moveTo>
                    <a:pt x="404" y="458"/>
                  </a:moveTo>
                  <a:cubicBezTo>
                    <a:pt x="382" y="458"/>
                    <a:pt x="360" y="456"/>
                    <a:pt x="340" y="453"/>
                  </a:cubicBezTo>
                  <a:cubicBezTo>
                    <a:pt x="340" y="387"/>
                    <a:pt x="340" y="387"/>
                    <a:pt x="340" y="387"/>
                  </a:cubicBezTo>
                  <a:cubicBezTo>
                    <a:pt x="361" y="389"/>
                    <a:pt x="382" y="391"/>
                    <a:pt x="404" y="391"/>
                  </a:cubicBezTo>
                  <a:cubicBezTo>
                    <a:pt x="449" y="391"/>
                    <a:pt x="490" y="385"/>
                    <a:pt x="522" y="374"/>
                  </a:cubicBezTo>
                  <a:cubicBezTo>
                    <a:pt x="539" y="369"/>
                    <a:pt x="552" y="362"/>
                    <a:pt x="560" y="355"/>
                  </a:cubicBezTo>
                  <a:cubicBezTo>
                    <a:pt x="560" y="410"/>
                    <a:pt x="560" y="410"/>
                    <a:pt x="560" y="410"/>
                  </a:cubicBezTo>
                  <a:cubicBezTo>
                    <a:pt x="560" y="432"/>
                    <a:pt x="496" y="458"/>
                    <a:pt x="404" y="458"/>
                  </a:cubicBezTo>
                </a:path>
              </a:pathLst>
            </a:custGeom>
            <a:solidFill>
              <a:srgbClr val="FFFFFF"/>
            </a:solidFill>
            <a:ln w="9525">
              <a:solidFill>
                <a:schemeClr val="tx1"/>
              </a:solidFill>
              <a:round/>
              <a:headEnd/>
              <a:tailEnd/>
            </a:ln>
          </p:spPr>
          <p:txBody>
            <a:bodyPr/>
            <a:lstStyle/>
            <a:p>
              <a:endParaRPr lang="en-US" dirty="0">
                <a:latin typeface="+mj-lt"/>
              </a:endParaRPr>
            </a:p>
          </p:txBody>
        </p:sp>
        <p:sp>
          <p:nvSpPr>
            <p:cNvPr id="59" name="TextBox 58">
              <a:extLst>
                <a:ext uri="{FF2B5EF4-FFF2-40B4-BE49-F238E27FC236}">
                  <a16:creationId xmlns:a16="http://schemas.microsoft.com/office/drawing/2014/main" id="{14728FD8-DB26-4B9A-A0E8-101DC63B04FE}"/>
                </a:ext>
              </a:extLst>
            </p:cNvPr>
            <p:cNvSpPr txBox="1"/>
            <p:nvPr/>
          </p:nvSpPr>
          <p:spPr>
            <a:xfrm>
              <a:off x="1217657" y="851273"/>
              <a:ext cx="1576624" cy="584775"/>
            </a:xfrm>
            <a:prstGeom prst="rect">
              <a:avLst/>
            </a:prstGeom>
            <a:noFill/>
          </p:spPr>
          <p:txBody>
            <a:bodyPr wrap="square">
              <a:spAutoFit/>
            </a:bodyPr>
            <a:lstStyle/>
            <a:p>
              <a:pPr algn="ctr" eaLnBrk="1" fontAlgn="auto" hangingPunct="1">
                <a:spcBef>
                  <a:spcPts val="0"/>
                </a:spcBef>
                <a:spcAft>
                  <a:spcPts val="0"/>
                </a:spcAft>
                <a:defRPr/>
              </a:pPr>
              <a:r>
                <a:rPr lang="en-US" sz="1600" dirty="0" smtClean="0">
                  <a:latin typeface="+mj-lt"/>
                </a:rPr>
                <a:t>License Management</a:t>
              </a:r>
              <a:endParaRPr lang="en-US" sz="1600" dirty="0">
                <a:latin typeface="+mj-lt"/>
              </a:endParaRPr>
            </a:p>
          </p:txBody>
        </p:sp>
        <p:sp>
          <p:nvSpPr>
            <p:cNvPr id="61" name="TextBox 60">
              <a:extLst>
                <a:ext uri="{FF2B5EF4-FFF2-40B4-BE49-F238E27FC236}">
                  <a16:creationId xmlns:a16="http://schemas.microsoft.com/office/drawing/2014/main" id="{A4CE907E-6892-415E-9D0B-A4B5760EF257}"/>
                </a:ext>
              </a:extLst>
            </p:cNvPr>
            <p:cNvSpPr txBox="1"/>
            <p:nvPr/>
          </p:nvSpPr>
          <p:spPr>
            <a:xfrm>
              <a:off x="9525129" y="948107"/>
              <a:ext cx="1580166" cy="584775"/>
            </a:xfrm>
            <a:prstGeom prst="rect">
              <a:avLst/>
            </a:prstGeom>
            <a:noFill/>
          </p:spPr>
          <p:txBody>
            <a:bodyPr wrap="square">
              <a:spAutoFit/>
            </a:bodyPr>
            <a:lstStyle/>
            <a:p>
              <a:pPr algn="ctr">
                <a:defRPr/>
              </a:pPr>
              <a:r>
                <a:rPr lang="en-US" sz="1600" dirty="0" smtClean="0">
                  <a:latin typeface="+mj-lt"/>
                </a:rPr>
                <a:t>Environmental Management</a:t>
              </a:r>
              <a:endParaRPr lang="en-US" sz="1600" dirty="0">
                <a:latin typeface="+mj-lt"/>
              </a:endParaRPr>
            </a:p>
          </p:txBody>
        </p:sp>
        <p:sp>
          <p:nvSpPr>
            <p:cNvPr id="63" name="TextBox 62">
              <a:extLst>
                <a:ext uri="{FF2B5EF4-FFF2-40B4-BE49-F238E27FC236}">
                  <a16:creationId xmlns:a16="http://schemas.microsoft.com/office/drawing/2014/main" id="{E1D3F214-737D-4841-A2FA-C706808F4EB0}"/>
                </a:ext>
              </a:extLst>
            </p:cNvPr>
            <p:cNvSpPr txBox="1"/>
            <p:nvPr/>
          </p:nvSpPr>
          <p:spPr>
            <a:xfrm>
              <a:off x="1217657" y="3704833"/>
              <a:ext cx="1457682" cy="584775"/>
            </a:xfrm>
            <a:prstGeom prst="rect">
              <a:avLst/>
            </a:prstGeom>
            <a:noFill/>
          </p:spPr>
          <p:txBody>
            <a:bodyPr wrap="square">
              <a:spAutoFit/>
            </a:bodyPr>
            <a:lstStyle/>
            <a:p>
              <a:pPr algn="ctr" eaLnBrk="1" fontAlgn="auto" hangingPunct="1">
                <a:spcBef>
                  <a:spcPts val="0"/>
                </a:spcBef>
                <a:spcAft>
                  <a:spcPts val="0"/>
                </a:spcAft>
                <a:defRPr/>
              </a:pPr>
              <a:r>
                <a:rPr lang="en-US" sz="1600" dirty="0" smtClean="0">
                  <a:latin typeface="+mj-lt"/>
                </a:rPr>
                <a:t>Recreation Management</a:t>
              </a:r>
              <a:endParaRPr lang="en-US" sz="1600" dirty="0">
                <a:latin typeface="+mj-lt"/>
              </a:endParaRPr>
            </a:p>
          </p:txBody>
        </p:sp>
        <p:sp>
          <p:nvSpPr>
            <p:cNvPr id="65" name="TextBox 64">
              <a:extLst>
                <a:ext uri="{FF2B5EF4-FFF2-40B4-BE49-F238E27FC236}">
                  <a16:creationId xmlns:a16="http://schemas.microsoft.com/office/drawing/2014/main" id="{C9091B59-33AC-48AA-A403-546A002D599E}"/>
                </a:ext>
              </a:extLst>
            </p:cNvPr>
            <p:cNvSpPr txBox="1"/>
            <p:nvPr/>
          </p:nvSpPr>
          <p:spPr>
            <a:xfrm>
              <a:off x="9395683" y="3655509"/>
              <a:ext cx="1822901" cy="830997"/>
            </a:xfrm>
            <a:prstGeom prst="rect">
              <a:avLst/>
            </a:prstGeom>
            <a:noFill/>
          </p:spPr>
          <p:txBody>
            <a:bodyPr wrap="square">
              <a:spAutoFit/>
            </a:bodyPr>
            <a:lstStyle/>
            <a:p>
              <a:pPr algn="ctr">
                <a:defRPr/>
              </a:pPr>
              <a:r>
                <a:rPr lang="en-US" sz="1600" dirty="0">
                  <a:latin typeface="+mj-lt"/>
                </a:rPr>
                <a:t>H</a:t>
              </a:r>
              <a:r>
                <a:rPr lang="en-US" sz="1600" dirty="0" smtClean="0">
                  <a:latin typeface="+mj-lt"/>
                </a:rPr>
                <a:t>istoric Properties Management Plan </a:t>
              </a:r>
              <a:endParaRPr lang="en-US" sz="1600" dirty="0">
                <a:latin typeface="+mj-lt"/>
              </a:endParaRPr>
            </a:p>
          </p:txBody>
        </p:sp>
      </p:grpSp>
      <p:sp>
        <p:nvSpPr>
          <p:cNvPr id="5" name="Title 4">
            <a:extLst>
              <a:ext uri="{FF2B5EF4-FFF2-40B4-BE49-F238E27FC236}">
                <a16:creationId xmlns:a16="http://schemas.microsoft.com/office/drawing/2014/main" id="{D1963BF4-5EF0-4B10-A953-8996C5CCB74E}"/>
              </a:ext>
            </a:extLst>
          </p:cNvPr>
          <p:cNvSpPr>
            <a:spLocks noGrp="1"/>
          </p:cNvSpPr>
          <p:nvPr>
            <p:ph type="title"/>
          </p:nvPr>
        </p:nvSpPr>
        <p:spPr>
          <a:xfrm>
            <a:off x="378315" y="4717453"/>
            <a:ext cx="9613859" cy="1090482"/>
          </a:xfrm>
        </p:spPr>
        <p:txBody>
          <a:bodyPr>
            <a:normAutofit/>
          </a:bodyPr>
          <a:lstStyle/>
          <a:p>
            <a:r>
              <a:rPr lang="en-US" sz="3600" dirty="0"/>
              <a:t>Key points of the Settlement Agreement</a:t>
            </a:r>
          </a:p>
        </p:txBody>
      </p:sp>
      <p:pic>
        <p:nvPicPr>
          <p:cNvPr id="3" name="Graphic 2" descr="Process icon">
            <a:extLst>
              <a:ext uri="{FF2B5EF4-FFF2-40B4-BE49-F238E27FC236}">
                <a16:creationId xmlns:a16="http://schemas.microsoft.com/office/drawing/2014/main" id="{8E2745DB-112B-4F89-83B6-D6D7F6F670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915231" y="4780607"/>
            <a:ext cx="952500" cy="9525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4081" y="323396"/>
            <a:ext cx="1791475" cy="136620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8755" y="1325535"/>
            <a:ext cx="1792224" cy="134514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07922" y="2969616"/>
            <a:ext cx="1792224" cy="1443142"/>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4760" y="2909814"/>
            <a:ext cx="1792224" cy="1385928"/>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62389" y="422636"/>
            <a:ext cx="1774983" cy="1484668"/>
          </a:xfrm>
          <a:prstGeom prst="rect">
            <a:avLst/>
          </a:prstGeom>
        </p:spPr>
      </p:pic>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58808" y="1452747"/>
            <a:ext cx="1885112" cy="1313298"/>
          </a:xfrm>
          <a:prstGeom prst="rect">
            <a:avLst/>
          </a:prstGeom>
        </p:spPr>
      </p:pic>
    </p:spTree>
    <p:extLst>
      <p:ext uri="{BB962C8B-B14F-4D97-AF65-F5344CB8AC3E}">
        <p14:creationId xmlns:p14="http://schemas.microsoft.com/office/powerpoint/2010/main" val="1775457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lipboard icon">
            <a:extLst>
              <a:ext uri="{FF2B5EF4-FFF2-40B4-BE49-F238E27FC236}">
                <a16:creationId xmlns:a16="http://schemas.microsoft.com/office/drawing/2014/main" id="{6919C957-53BE-4D79-9BA1-A263BA61FA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24269" y="797815"/>
            <a:ext cx="952500" cy="952500"/>
          </a:xfrm>
          <a:prstGeom prst="rect">
            <a:avLst/>
          </a:prstGeom>
        </p:spPr>
      </p:pic>
      <p:sp>
        <p:nvSpPr>
          <p:cNvPr id="88" name="Title 87">
            <a:extLst>
              <a:ext uri="{FF2B5EF4-FFF2-40B4-BE49-F238E27FC236}">
                <a16:creationId xmlns:a16="http://schemas.microsoft.com/office/drawing/2014/main" id="{41B70991-B117-418C-8432-39BA57751DD0}"/>
              </a:ext>
            </a:extLst>
          </p:cNvPr>
          <p:cNvSpPr>
            <a:spLocks noGrp="1"/>
          </p:cNvSpPr>
          <p:nvPr>
            <p:ph type="title"/>
          </p:nvPr>
        </p:nvSpPr>
        <p:spPr/>
        <p:txBody>
          <a:bodyPr/>
          <a:lstStyle/>
          <a:p>
            <a:r>
              <a:rPr lang="en-US" dirty="0"/>
              <a:t>Importance </a:t>
            </a:r>
          </a:p>
        </p:txBody>
      </p:sp>
      <p:sp>
        <p:nvSpPr>
          <p:cNvPr id="26" name="Text Placeholder 25">
            <a:extLst>
              <a:ext uri="{FF2B5EF4-FFF2-40B4-BE49-F238E27FC236}">
                <a16:creationId xmlns:a16="http://schemas.microsoft.com/office/drawing/2014/main" id="{7202BD88-8A83-49DA-A828-7C40491D29F7}"/>
              </a:ext>
            </a:extLst>
          </p:cNvPr>
          <p:cNvSpPr>
            <a:spLocks noGrp="1"/>
          </p:cNvSpPr>
          <p:nvPr>
            <p:ph type="body" sz="quarter" idx="20"/>
          </p:nvPr>
        </p:nvSpPr>
        <p:spPr/>
        <p:txBody>
          <a:bodyPr/>
          <a:lstStyle/>
          <a:p>
            <a:r>
              <a:rPr lang="en-US" dirty="0" smtClean="0"/>
              <a:t>License Management</a:t>
            </a:r>
            <a:endParaRPr lang="en-US" dirty="0"/>
          </a:p>
        </p:txBody>
      </p:sp>
      <p:sp>
        <p:nvSpPr>
          <p:cNvPr id="89" name="Text Placeholder 88">
            <a:extLst>
              <a:ext uri="{FF2B5EF4-FFF2-40B4-BE49-F238E27FC236}">
                <a16:creationId xmlns:a16="http://schemas.microsoft.com/office/drawing/2014/main" id="{41FDF737-A7CF-43BF-B9FC-22E9635B785B}"/>
              </a:ext>
            </a:extLst>
          </p:cNvPr>
          <p:cNvSpPr>
            <a:spLocks noGrp="1"/>
          </p:cNvSpPr>
          <p:nvPr>
            <p:ph type="body" sz="quarter" idx="18"/>
          </p:nvPr>
        </p:nvSpPr>
        <p:spPr/>
        <p:txBody>
          <a:bodyPr/>
          <a:lstStyle/>
          <a:p>
            <a:r>
              <a:rPr lang="en-US" dirty="0"/>
              <a:t>Relevance</a:t>
            </a:r>
          </a:p>
        </p:txBody>
      </p:sp>
      <p:sp>
        <p:nvSpPr>
          <p:cNvPr id="33" name="Text Placeholder 32">
            <a:extLst>
              <a:ext uri="{FF2B5EF4-FFF2-40B4-BE49-F238E27FC236}">
                <a16:creationId xmlns:a16="http://schemas.microsoft.com/office/drawing/2014/main" id="{2262342E-3D19-495D-AA4E-DB249EBB6351}"/>
              </a:ext>
            </a:extLst>
          </p:cNvPr>
          <p:cNvSpPr>
            <a:spLocks noGrp="1"/>
          </p:cNvSpPr>
          <p:nvPr>
            <p:ph type="body" sz="quarter" idx="21"/>
          </p:nvPr>
        </p:nvSpPr>
        <p:spPr/>
        <p:txBody>
          <a:bodyPr/>
          <a:lstStyle/>
          <a:p>
            <a:r>
              <a:rPr lang="en-US" dirty="0" smtClean="0"/>
              <a:t>The SA proposes enhanced stakeholder committees to provide advice to DWR</a:t>
            </a:r>
            <a:endParaRPr lang="en-US" dirty="0"/>
          </a:p>
        </p:txBody>
      </p:sp>
      <p:sp>
        <p:nvSpPr>
          <p:cNvPr id="90" name="Text Placeholder 89">
            <a:extLst>
              <a:ext uri="{FF2B5EF4-FFF2-40B4-BE49-F238E27FC236}">
                <a16:creationId xmlns:a16="http://schemas.microsoft.com/office/drawing/2014/main" id="{426A8A65-AFFE-4A62-858E-16FA37C4410F}"/>
              </a:ext>
            </a:extLst>
          </p:cNvPr>
          <p:cNvSpPr>
            <a:spLocks noGrp="1"/>
          </p:cNvSpPr>
          <p:nvPr>
            <p:ph type="body" sz="quarter" idx="19"/>
          </p:nvPr>
        </p:nvSpPr>
        <p:spPr/>
        <p:txBody>
          <a:bodyPr/>
          <a:lstStyle/>
          <a:p>
            <a:r>
              <a:rPr lang="en-US" dirty="0"/>
              <a:t>Significance</a:t>
            </a:r>
          </a:p>
        </p:txBody>
      </p:sp>
      <p:sp>
        <p:nvSpPr>
          <p:cNvPr id="34" name="Text Placeholder 33">
            <a:extLst>
              <a:ext uri="{FF2B5EF4-FFF2-40B4-BE49-F238E27FC236}">
                <a16:creationId xmlns:a16="http://schemas.microsoft.com/office/drawing/2014/main" id="{64097651-42EF-4D7F-B8A0-A7E7F7312B73}"/>
              </a:ext>
            </a:extLst>
          </p:cNvPr>
          <p:cNvSpPr>
            <a:spLocks noGrp="1"/>
          </p:cNvSpPr>
          <p:nvPr>
            <p:ph type="body" sz="quarter" idx="22"/>
          </p:nvPr>
        </p:nvSpPr>
        <p:spPr/>
        <p:txBody>
          <a:bodyPr/>
          <a:lstStyle/>
          <a:p>
            <a:r>
              <a:rPr lang="en-US" dirty="0" smtClean="0"/>
              <a:t>For the life of the approved new license.  Adds protective measures to ensure that …</a:t>
            </a:r>
          </a:p>
          <a:p>
            <a:r>
              <a:rPr lang="en-US" dirty="0" smtClean="0"/>
              <a:t>“promises” are “commitments”</a:t>
            </a: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08" y="584716"/>
            <a:ext cx="1531422" cy="153142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109" y="3223865"/>
            <a:ext cx="3434359" cy="2289573"/>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68232" y="4283176"/>
            <a:ext cx="3667432" cy="2062931"/>
          </a:xfrm>
          <a:prstGeom prst="rect">
            <a:avLst/>
          </a:prstGeom>
        </p:spPr>
      </p:pic>
    </p:spTree>
    <p:extLst>
      <p:ext uri="{BB962C8B-B14F-4D97-AF65-F5344CB8AC3E}">
        <p14:creationId xmlns:p14="http://schemas.microsoft.com/office/powerpoint/2010/main" val="224134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lipboard icon">
            <a:extLst>
              <a:ext uri="{FF2B5EF4-FFF2-40B4-BE49-F238E27FC236}">
                <a16:creationId xmlns:a16="http://schemas.microsoft.com/office/drawing/2014/main" id="{6919C957-53BE-4D79-9BA1-A263BA61FA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24269" y="797815"/>
            <a:ext cx="952500" cy="952500"/>
          </a:xfrm>
          <a:prstGeom prst="rect">
            <a:avLst/>
          </a:prstGeom>
        </p:spPr>
      </p:pic>
      <p:sp>
        <p:nvSpPr>
          <p:cNvPr id="88" name="Title 87">
            <a:extLst>
              <a:ext uri="{FF2B5EF4-FFF2-40B4-BE49-F238E27FC236}">
                <a16:creationId xmlns:a16="http://schemas.microsoft.com/office/drawing/2014/main" id="{41B70991-B117-418C-8432-39BA57751DD0}"/>
              </a:ext>
            </a:extLst>
          </p:cNvPr>
          <p:cNvSpPr>
            <a:spLocks noGrp="1"/>
          </p:cNvSpPr>
          <p:nvPr>
            <p:ph type="title"/>
          </p:nvPr>
        </p:nvSpPr>
        <p:spPr/>
        <p:txBody>
          <a:bodyPr/>
          <a:lstStyle/>
          <a:p>
            <a:r>
              <a:rPr lang="en-US" dirty="0"/>
              <a:t>Importance </a:t>
            </a:r>
          </a:p>
        </p:txBody>
      </p:sp>
      <p:sp>
        <p:nvSpPr>
          <p:cNvPr id="26" name="Text Placeholder 25">
            <a:extLst>
              <a:ext uri="{FF2B5EF4-FFF2-40B4-BE49-F238E27FC236}">
                <a16:creationId xmlns:a16="http://schemas.microsoft.com/office/drawing/2014/main" id="{7202BD88-8A83-49DA-A828-7C40491D29F7}"/>
              </a:ext>
            </a:extLst>
          </p:cNvPr>
          <p:cNvSpPr>
            <a:spLocks noGrp="1"/>
          </p:cNvSpPr>
          <p:nvPr>
            <p:ph type="body" sz="quarter" idx="20"/>
          </p:nvPr>
        </p:nvSpPr>
        <p:spPr/>
        <p:txBody>
          <a:bodyPr/>
          <a:lstStyle/>
          <a:p>
            <a:r>
              <a:rPr lang="en-US" dirty="0" smtClean="0"/>
              <a:t>Environmental Management</a:t>
            </a:r>
            <a:endParaRPr lang="en-US" dirty="0"/>
          </a:p>
        </p:txBody>
      </p:sp>
      <p:sp>
        <p:nvSpPr>
          <p:cNvPr id="89" name="Text Placeholder 88">
            <a:extLst>
              <a:ext uri="{FF2B5EF4-FFF2-40B4-BE49-F238E27FC236}">
                <a16:creationId xmlns:a16="http://schemas.microsoft.com/office/drawing/2014/main" id="{41FDF737-A7CF-43BF-B9FC-22E9635B785B}"/>
              </a:ext>
            </a:extLst>
          </p:cNvPr>
          <p:cNvSpPr>
            <a:spLocks noGrp="1"/>
          </p:cNvSpPr>
          <p:nvPr>
            <p:ph type="body" sz="quarter" idx="18"/>
          </p:nvPr>
        </p:nvSpPr>
        <p:spPr/>
        <p:txBody>
          <a:bodyPr/>
          <a:lstStyle/>
          <a:p>
            <a:r>
              <a:rPr lang="en-US" dirty="0"/>
              <a:t>Relevance</a:t>
            </a:r>
          </a:p>
        </p:txBody>
      </p:sp>
      <p:sp>
        <p:nvSpPr>
          <p:cNvPr id="33" name="Text Placeholder 32">
            <a:extLst>
              <a:ext uri="{FF2B5EF4-FFF2-40B4-BE49-F238E27FC236}">
                <a16:creationId xmlns:a16="http://schemas.microsoft.com/office/drawing/2014/main" id="{2262342E-3D19-495D-AA4E-DB249EBB6351}"/>
              </a:ext>
            </a:extLst>
          </p:cNvPr>
          <p:cNvSpPr>
            <a:spLocks noGrp="1"/>
          </p:cNvSpPr>
          <p:nvPr>
            <p:ph type="body" sz="quarter" idx="21"/>
          </p:nvPr>
        </p:nvSpPr>
        <p:spPr/>
        <p:txBody>
          <a:bodyPr/>
          <a:lstStyle/>
          <a:p>
            <a:r>
              <a:rPr lang="en-US" dirty="0" smtClean="0"/>
              <a:t>The SA calls upon DWR to manage water flows &amp; temperatures, increase habitat &amp; provide for other related actions benefiting salon, steelhead, riparian plants &amp; wildlife.</a:t>
            </a:r>
            <a:endParaRPr lang="en-US" dirty="0"/>
          </a:p>
        </p:txBody>
      </p:sp>
      <p:sp>
        <p:nvSpPr>
          <p:cNvPr id="90" name="Text Placeholder 89">
            <a:extLst>
              <a:ext uri="{FF2B5EF4-FFF2-40B4-BE49-F238E27FC236}">
                <a16:creationId xmlns:a16="http://schemas.microsoft.com/office/drawing/2014/main" id="{426A8A65-AFFE-4A62-858E-16FA37C4410F}"/>
              </a:ext>
            </a:extLst>
          </p:cNvPr>
          <p:cNvSpPr>
            <a:spLocks noGrp="1"/>
          </p:cNvSpPr>
          <p:nvPr>
            <p:ph type="body" sz="quarter" idx="19"/>
          </p:nvPr>
        </p:nvSpPr>
        <p:spPr/>
        <p:txBody>
          <a:bodyPr/>
          <a:lstStyle/>
          <a:p>
            <a:r>
              <a:rPr lang="en-US" dirty="0"/>
              <a:t>Significance</a:t>
            </a:r>
          </a:p>
        </p:txBody>
      </p:sp>
      <p:sp>
        <p:nvSpPr>
          <p:cNvPr id="34" name="Text Placeholder 33">
            <a:extLst>
              <a:ext uri="{FF2B5EF4-FFF2-40B4-BE49-F238E27FC236}">
                <a16:creationId xmlns:a16="http://schemas.microsoft.com/office/drawing/2014/main" id="{64097651-42EF-4D7F-B8A0-A7E7F7312B73}"/>
              </a:ext>
            </a:extLst>
          </p:cNvPr>
          <p:cNvSpPr>
            <a:spLocks noGrp="1"/>
          </p:cNvSpPr>
          <p:nvPr>
            <p:ph type="body" sz="quarter" idx="22"/>
          </p:nvPr>
        </p:nvSpPr>
        <p:spPr/>
        <p:txBody>
          <a:bodyPr/>
          <a:lstStyle/>
          <a:p>
            <a:r>
              <a:rPr lang="en-US" dirty="0" smtClean="0"/>
              <a:t>Creates a time-line for implementing &amp; maintaining  these items.</a:t>
            </a: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08" y="584716"/>
            <a:ext cx="1531422" cy="153142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1427" y="3217721"/>
            <a:ext cx="4195506" cy="2829527"/>
          </a:xfrm>
          <a:prstGeom prst="rect">
            <a:avLst/>
          </a:prstGeom>
        </p:spPr>
      </p:pic>
    </p:spTree>
    <p:extLst>
      <p:ext uri="{BB962C8B-B14F-4D97-AF65-F5344CB8AC3E}">
        <p14:creationId xmlns:p14="http://schemas.microsoft.com/office/powerpoint/2010/main" val="84992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lipboard icon">
            <a:extLst>
              <a:ext uri="{FF2B5EF4-FFF2-40B4-BE49-F238E27FC236}">
                <a16:creationId xmlns:a16="http://schemas.microsoft.com/office/drawing/2014/main" id="{6919C957-53BE-4D79-9BA1-A263BA61FA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24269" y="797815"/>
            <a:ext cx="952500" cy="952500"/>
          </a:xfrm>
          <a:prstGeom prst="rect">
            <a:avLst/>
          </a:prstGeom>
        </p:spPr>
      </p:pic>
      <p:sp>
        <p:nvSpPr>
          <p:cNvPr id="88" name="Title 87">
            <a:extLst>
              <a:ext uri="{FF2B5EF4-FFF2-40B4-BE49-F238E27FC236}">
                <a16:creationId xmlns:a16="http://schemas.microsoft.com/office/drawing/2014/main" id="{41B70991-B117-418C-8432-39BA57751DD0}"/>
              </a:ext>
            </a:extLst>
          </p:cNvPr>
          <p:cNvSpPr>
            <a:spLocks noGrp="1"/>
          </p:cNvSpPr>
          <p:nvPr>
            <p:ph type="title"/>
          </p:nvPr>
        </p:nvSpPr>
        <p:spPr/>
        <p:txBody>
          <a:bodyPr/>
          <a:lstStyle/>
          <a:p>
            <a:r>
              <a:rPr lang="en-US" dirty="0"/>
              <a:t>Importance </a:t>
            </a:r>
          </a:p>
        </p:txBody>
      </p:sp>
      <p:sp>
        <p:nvSpPr>
          <p:cNvPr id="26" name="Text Placeholder 25">
            <a:extLst>
              <a:ext uri="{FF2B5EF4-FFF2-40B4-BE49-F238E27FC236}">
                <a16:creationId xmlns:a16="http://schemas.microsoft.com/office/drawing/2014/main" id="{7202BD88-8A83-49DA-A828-7C40491D29F7}"/>
              </a:ext>
            </a:extLst>
          </p:cNvPr>
          <p:cNvSpPr>
            <a:spLocks noGrp="1"/>
          </p:cNvSpPr>
          <p:nvPr>
            <p:ph type="body" sz="quarter" idx="20"/>
          </p:nvPr>
        </p:nvSpPr>
        <p:spPr/>
        <p:txBody>
          <a:bodyPr/>
          <a:lstStyle/>
          <a:p>
            <a:r>
              <a:rPr lang="en-US" dirty="0" smtClean="0"/>
              <a:t>Historical Properties Management Plan</a:t>
            </a:r>
            <a:endParaRPr lang="en-US" dirty="0"/>
          </a:p>
        </p:txBody>
      </p:sp>
      <p:sp>
        <p:nvSpPr>
          <p:cNvPr id="89" name="Text Placeholder 88">
            <a:extLst>
              <a:ext uri="{FF2B5EF4-FFF2-40B4-BE49-F238E27FC236}">
                <a16:creationId xmlns:a16="http://schemas.microsoft.com/office/drawing/2014/main" id="{41FDF737-A7CF-43BF-B9FC-22E9635B785B}"/>
              </a:ext>
            </a:extLst>
          </p:cNvPr>
          <p:cNvSpPr>
            <a:spLocks noGrp="1"/>
          </p:cNvSpPr>
          <p:nvPr>
            <p:ph type="body" sz="quarter" idx="18"/>
          </p:nvPr>
        </p:nvSpPr>
        <p:spPr/>
        <p:txBody>
          <a:bodyPr/>
          <a:lstStyle/>
          <a:p>
            <a:r>
              <a:rPr lang="en-US" dirty="0"/>
              <a:t>Relevance</a:t>
            </a:r>
          </a:p>
        </p:txBody>
      </p:sp>
      <p:sp>
        <p:nvSpPr>
          <p:cNvPr id="33" name="Text Placeholder 32">
            <a:extLst>
              <a:ext uri="{FF2B5EF4-FFF2-40B4-BE49-F238E27FC236}">
                <a16:creationId xmlns:a16="http://schemas.microsoft.com/office/drawing/2014/main" id="{2262342E-3D19-495D-AA4E-DB249EBB6351}"/>
              </a:ext>
            </a:extLst>
          </p:cNvPr>
          <p:cNvSpPr>
            <a:spLocks noGrp="1"/>
          </p:cNvSpPr>
          <p:nvPr>
            <p:ph type="body" sz="quarter" idx="21"/>
          </p:nvPr>
        </p:nvSpPr>
        <p:spPr/>
        <p:txBody>
          <a:bodyPr/>
          <a:lstStyle/>
          <a:p>
            <a:r>
              <a:rPr lang="en-US" dirty="0" smtClean="0"/>
              <a:t>The SA calls upon DWR to manage important historic and cultural resources with continuing input from Native Americans &amp; other interested parties.</a:t>
            </a:r>
            <a:endParaRPr lang="en-US" dirty="0"/>
          </a:p>
        </p:txBody>
      </p:sp>
      <p:sp>
        <p:nvSpPr>
          <p:cNvPr id="90" name="Text Placeholder 89">
            <a:extLst>
              <a:ext uri="{FF2B5EF4-FFF2-40B4-BE49-F238E27FC236}">
                <a16:creationId xmlns:a16="http://schemas.microsoft.com/office/drawing/2014/main" id="{426A8A65-AFFE-4A62-858E-16FA37C4410F}"/>
              </a:ext>
            </a:extLst>
          </p:cNvPr>
          <p:cNvSpPr>
            <a:spLocks noGrp="1"/>
          </p:cNvSpPr>
          <p:nvPr>
            <p:ph type="body" sz="quarter" idx="19"/>
          </p:nvPr>
        </p:nvSpPr>
        <p:spPr/>
        <p:txBody>
          <a:bodyPr/>
          <a:lstStyle/>
          <a:p>
            <a:r>
              <a:rPr lang="en-US" dirty="0"/>
              <a:t>Significance</a:t>
            </a:r>
          </a:p>
        </p:txBody>
      </p:sp>
      <p:sp>
        <p:nvSpPr>
          <p:cNvPr id="34" name="Text Placeholder 33">
            <a:extLst>
              <a:ext uri="{FF2B5EF4-FFF2-40B4-BE49-F238E27FC236}">
                <a16:creationId xmlns:a16="http://schemas.microsoft.com/office/drawing/2014/main" id="{64097651-42EF-4D7F-B8A0-A7E7F7312B73}"/>
              </a:ext>
            </a:extLst>
          </p:cNvPr>
          <p:cNvSpPr>
            <a:spLocks noGrp="1"/>
          </p:cNvSpPr>
          <p:nvPr>
            <p:ph type="body" sz="quarter" idx="22"/>
          </p:nvPr>
        </p:nvSpPr>
        <p:spPr/>
        <p:txBody>
          <a:bodyPr/>
          <a:lstStyle/>
          <a:p>
            <a:r>
              <a:rPr lang="en-US" dirty="0" smtClean="0"/>
              <a:t>An establishment of a curation facility &amp; expansion of DWR’s site stewardship program.</a:t>
            </a: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08" y="584716"/>
            <a:ext cx="1531422" cy="153142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6769" y="3417603"/>
            <a:ext cx="3648588" cy="2411697"/>
          </a:xfrm>
          <a:prstGeom prst="rect">
            <a:avLst/>
          </a:prstGeom>
        </p:spPr>
      </p:pic>
    </p:spTree>
    <p:extLst>
      <p:ext uri="{BB962C8B-B14F-4D97-AF65-F5344CB8AC3E}">
        <p14:creationId xmlns:p14="http://schemas.microsoft.com/office/powerpoint/2010/main" val="2186028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Clipboard icon">
            <a:extLst>
              <a:ext uri="{FF2B5EF4-FFF2-40B4-BE49-F238E27FC236}">
                <a16:creationId xmlns:a16="http://schemas.microsoft.com/office/drawing/2014/main" id="{6919C957-53BE-4D79-9BA1-A263BA61FA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24269" y="797815"/>
            <a:ext cx="952500" cy="952500"/>
          </a:xfrm>
          <a:prstGeom prst="rect">
            <a:avLst/>
          </a:prstGeom>
        </p:spPr>
      </p:pic>
      <p:sp>
        <p:nvSpPr>
          <p:cNvPr id="88" name="Title 87">
            <a:extLst>
              <a:ext uri="{FF2B5EF4-FFF2-40B4-BE49-F238E27FC236}">
                <a16:creationId xmlns:a16="http://schemas.microsoft.com/office/drawing/2014/main" id="{41B70991-B117-418C-8432-39BA57751DD0}"/>
              </a:ext>
            </a:extLst>
          </p:cNvPr>
          <p:cNvSpPr>
            <a:spLocks noGrp="1"/>
          </p:cNvSpPr>
          <p:nvPr>
            <p:ph type="title"/>
          </p:nvPr>
        </p:nvSpPr>
        <p:spPr/>
        <p:txBody>
          <a:bodyPr/>
          <a:lstStyle/>
          <a:p>
            <a:r>
              <a:rPr lang="en-US" dirty="0"/>
              <a:t>Importance </a:t>
            </a:r>
          </a:p>
        </p:txBody>
      </p:sp>
      <p:sp>
        <p:nvSpPr>
          <p:cNvPr id="26" name="Text Placeholder 25">
            <a:extLst>
              <a:ext uri="{FF2B5EF4-FFF2-40B4-BE49-F238E27FC236}">
                <a16:creationId xmlns:a16="http://schemas.microsoft.com/office/drawing/2014/main" id="{7202BD88-8A83-49DA-A828-7C40491D29F7}"/>
              </a:ext>
            </a:extLst>
          </p:cNvPr>
          <p:cNvSpPr>
            <a:spLocks noGrp="1"/>
          </p:cNvSpPr>
          <p:nvPr>
            <p:ph type="body" sz="quarter" idx="20"/>
          </p:nvPr>
        </p:nvSpPr>
        <p:spPr/>
        <p:txBody>
          <a:bodyPr/>
          <a:lstStyle/>
          <a:p>
            <a:r>
              <a:rPr lang="en-US" dirty="0" smtClean="0"/>
              <a:t>Recreation Management</a:t>
            </a:r>
            <a:endParaRPr lang="en-US" dirty="0"/>
          </a:p>
        </p:txBody>
      </p:sp>
      <p:sp>
        <p:nvSpPr>
          <p:cNvPr id="89" name="Text Placeholder 88">
            <a:extLst>
              <a:ext uri="{FF2B5EF4-FFF2-40B4-BE49-F238E27FC236}">
                <a16:creationId xmlns:a16="http://schemas.microsoft.com/office/drawing/2014/main" id="{41FDF737-A7CF-43BF-B9FC-22E9635B785B}"/>
              </a:ext>
            </a:extLst>
          </p:cNvPr>
          <p:cNvSpPr>
            <a:spLocks noGrp="1"/>
          </p:cNvSpPr>
          <p:nvPr>
            <p:ph type="body" sz="quarter" idx="18"/>
          </p:nvPr>
        </p:nvSpPr>
        <p:spPr/>
        <p:txBody>
          <a:bodyPr/>
          <a:lstStyle/>
          <a:p>
            <a:r>
              <a:rPr lang="en-US" dirty="0"/>
              <a:t>Relevance</a:t>
            </a:r>
          </a:p>
        </p:txBody>
      </p:sp>
      <p:sp>
        <p:nvSpPr>
          <p:cNvPr id="33" name="Text Placeholder 32">
            <a:extLst>
              <a:ext uri="{FF2B5EF4-FFF2-40B4-BE49-F238E27FC236}">
                <a16:creationId xmlns:a16="http://schemas.microsoft.com/office/drawing/2014/main" id="{2262342E-3D19-495D-AA4E-DB249EBB6351}"/>
              </a:ext>
            </a:extLst>
          </p:cNvPr>
          <p:cNvSpPr>
            <a:spLocks noGrp="1"/>
          </p:cNvSpPr>
          <p:nvPr>
            <p:ph type="body" sz="quarter" idx="21"/>
          </p:nvPr>
        </p:nvSpPr>
        <p:spPr/>
        <p:txBody>
          <a:bodyPr>
            <a:normAutofit fontScale="92500" lnSpcReduction="10000"/>
          </a:bodyPr>
          <a:lstStyle/>
          <a:p>
            <a:r>
              <a:rPr lang="en-US" dirty="0" smtClean="0"/>
              <a:t>The SA calls upon DWR to provide a new Recreation Management Plan that responds to recreation demand &amp; addresses community interest in realizing the benefits of a robust &amp; high quality recreation experience.</a:t>
            </a:r>
            <a:endParaRPr lang="en-US" dirty="0"/>
          </a:p>
        </p:txBody>
      </p:sp>
      <p:sp>
        <p:nvSpPr>
          <p:cNvPr id="90" name="Text Placeholder 89">
            <a:extLst>
              <a:ext uri="{FF2B5EF4-FFF2-40B4-BE49-F238E27FC236}">
                <a16:creationId xmlns:a16="http://schemas.microsoft.com/office/drawing/2014/main" id="{426A8A65-AFFE-4A62-858E-16FA37C4410F}"/>
              </a:ext>
            </a:extLst>
          </p:cNvPr>
          <p:cNvSpPr>
            <a:spLocks noGrp="1"/>
          </p:cNvSpPr>
          <p:nvPr>
            <p:ph type="body" sz="quarter" idx="19"/>
          </p:nvPr>
        </p:nvSpPr>
        <p:spPr/>
        <p:txBody>
          <a:bodyPr/>
          <a:lstStyle/>
          <a:p>
            <a:r>
              <a:rPr lang="en-US" dirty="0"/>
              <a:t>Significance</a:t>
            </a:r>
          </a:p>
        </p:txBody>
      </p:sp>
      <p:sp>
        <p:nvSpPr>
          <p:cNvPr id="34" name="Text Placeholder 33">
            <a:extLst>
              <a:ext uri="{FF2B5EF4-FFF2-40B4-BE49-F238E27FC236}">
                <a16:creationId xmlns:a16="http://schemas.microsoft.com/office/drawing/2014/main" id="{64097651-42EF-4D7F-B8A0-A7E7F7312B73}"/>
              </a:ext>
            </a:extLst>
          </p:cNvPr>
          <p:cNvSpPr>
            <a:spLocks noGrp="1"/>
          </p:cNvSpPr>
          <p:nvPr>
            <p:ph type="body" sz="quarter" idx="22"/>
          </p:nvPr>
        </p:nvSpPr>
        <p:spPr/>
        <p:txBody>
          <a:bodyPr/>
          <a:lstStyle/>
          <a:p>
            <a:r>
              <a:rPr lang="en-US" dirty="0" smtClean="0"/>
              <a:t>The Project Settlement Benefits Plan (SBF) allows the local region to plan &amp; build projects which provide supplemental benefits outside of the project boundary.</a:t>
            </a: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808" y="584716"/>
            <a:ext cx="1531422" cy="1531422"/>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352" y="3124198"/>
            <a:ext cx="4233709" cy="2822473"/>
          </a:xfrm>
          <a:prstGeom prst="rect">
            <a:avLst/>
          </a:prstGeom>
        </p:spPr>
      </p:pic>
    </p:spTree>
    <p:extLst>
      <p:ext uri="{BB962C8B-B14F-4D97-AF65-F5344CB8AC3E}">
        <p14:creationId xmlns:p14="http://schemas.microsoft.com/office/powerpoint/2010/main" val="4382644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7E30B-392D-4691-8125-129E25AAA524}"/>
              </a:ext>
            </a:extLst>
          </p:cNvPr>
          <p:cNvSpPr>
            <a:spLocks noGrp="1"/>
          </p:cNvSpPr>
          <p:nvPr>
            <p:ph type="title"/>
          </p:nvPr>
        </p:nvSpPr>
        <p:spPr/>
        <p:txBody>
          <a:bodyPr/>
          <a:lstStyle/>
          <a:p>
            <a:r>
              <a:rPr lang="en-US" dirty="0" smtClean="0"/>
              <a:t>Supplemental Benefits Fund Partners</a:t>
            </a:r>
            <a:br>
              <a:rPr lang="en-US" dirty="0" smtClean="0"/>
            </a:br>
            <a:r>
              <a:rPr lang="en-US" dirty="0" smtClean="0"/>
              <a:t>Appendix B of the Settlement Agreement</a:t>
            </a:r>
            <a:endParaRPr lang="en-US" dirty="0"/>
          </a:p>
        </p:txBody>
      </p:sp>
      <p:pic>
        <p:nvPicPr>
          <p:cNvPr id="5" name="Graphic 4" descr="Purpose icon">
            <a:extLst>
              <a:ext uri="{FF2B5EF4-FFF2-40B4-BE49-F238E27FC236}">
                <a16:creationId xmlns:a16="http://schemas.microsoft.com/office/drawing/2014/main" id="{28F7ACE2-5D39-488F-AF39-9DEDFF0FF2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003486" y="2947289"/>
            <a:ext cx="936000" cy="936000"/>
          </a:xfrm>
          <a:prstGeom prst="rect">
            <a:avLst/>
          </a:prstGeom>
        </p:spPr>
      </p:pic>
      <p:sp>
        <p:nvSpPr>
          <p:cNvPr id="3" name="Text Placeholder 2">
            <a:extLst>
              <a:ext uri="{FF2B5EF4-FFF2-40B4-BE49-F238E27FC236}">
                <a16:creationId xmlns:a16="http://schemas.microsoft.com/office/drawing/2014/main" id="{E7C2A41D-6B6E-4DD0-A7BD-E8CA001266EE}"/>
              </a:ext>
            </a:extLst>
          </p:cNvPr>
          <p:cNvSpPr>
            <a:spLocks noGrp="1"/>
          </p:cNvSpPr>
          <p:nvPr>
            <p:ph type="body" idx="1"/>
          </p:nvPr>
        </p:nvSpPr>
        <p:spPr/>
        <p:txBody>
          <a:bodyPr>
            <a:normAutofit lnSpcReduction="10000"/>
          </a:bodyPr>
          <a:lstStyle/>
          <a:p>
            <a:pPr marL="342900" indent="-342900" algn="l">
              <a:buFont typeface="Arial" panose="020B0604020202020204" pitchFamily="34" charset="0"/>
              <a:buChar char="•"/>
            </a:pPr>
            <a:r>
              <a:rPr lang="en-US" sz="2400" dirty="0" smtClean="0"/>
              <a:t>Department of Water Resources (DWR)</a:t>
            </a:r>
          </a:p>
          <a:p>
            <a:pPr marL="342900" indent="-342900" algn="l">
              <a:buFont typeface="Arial" panose="020B0604020202020204" pitchFamily="34" charset="0"/>
              <a:buChar char="•"/>
            </a:pPr>
            <a:r>
              <a:rPr lang="en-US" sz="2400" dirty="0" smtClean="0"/>
              <a:t>State Water Contractors (SWC)</a:t>
            </a:r>
          </a:p>
          <a:p>
            <a:pPr marL="342900" indent="-342900" algn="l">
              <a:buFont typeface="Arial" panose="020B0604020202020204" pitchFamily="34" charset="0"/>
              <a:buChar char="•"/>
            </a:pPr>
            <a:r>
              <a:rPr lang="en-US" sz="2400" dirty="0" smtClean="0"/>
              <a:t>City of Oroville (City)</a:t>
            </a:r>
          </a:p>
          <a:p>
            <a:pPr marL="342900" indent="-342900" algn="l">
              <a:buFont typeface="Arial" panose="020B0604020202020204" pitchFamily="34" charset="0"/>
              <a:buChar char="•"/>
            </a:pPr>
            <a:r>
              <a:rPr lang="en-US" sz="2400" dirty="0" smtClean="0"/>
              <a:t>Feather River Recreation &amp; Park District (FRRPD)</a:t>
            </a:r>
            <a:endParaRPr lang="en-US" sz="24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025" y="53979"/>
            <a:ext cx="2495497" cy="2544428"/>
          </a:xfrm>
          <a:prstGeom prst="rect">
            <a:avLst/>
          </a:prstGeom>
        </p:spPr>
      </p:pic>
    </p:spTree>
    <p:extLst>
      <p:ext uri="{BB962C8B-B14F-4D97-AF65-F5344CB8AC3E}">
        <p14:creationId xmlns:p14="http://schemas.microsoft.com/office/powerpoint/2010/main" val="27458436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7E30B-392D-4691-8125-129E25AAA524}"/>
              </a:ext>
            </a:extLst>
          </p:cNvPr>
          <p:cNvSpPr>
            <a:spLocks noGrp="1"/>
          </p:cNvSpPr>
          <p:nvPr>
            <p:ph type="title"/>
          </p:nvPr>
        </p:nvSpPr>
        <p:spPr/>
        <p:txBody>
          <a:bodyPr/>
          <a:lstStyle/>
          <a:p>
            <a:r>
              <a:rPr lang="en-US" dirty="0" smtClean="0"/>
              <a:t>Purpose of Appendix B </a:t>
            </a:r>
            <a:br>
              <a:rPr lang="en-US" dirty="0" smtClean="0"/>
            </a:br>
            <a:r>
              <a:rPr lang="en-US" dirty="0" smtClean="0"/>
              <a:t>of the Settlement Agreement</a:t>
            </a:r>
            <a:endParaRPr lang="en-US" dirty="0"/>
          </a:p>
        </p:txBody>
      </p:sp>
      <p:pic>
        <p:nvPicPr>
          <p:cNvPr id="5" name="Graphic 4" descr="Purpose icon">
            <a:extLst>
              <a:ext uri="{FF2B5EF4-FFF2-40B4-BE49-F238E27FC236}">
                <a16:creationId xmlns:a16="http://schemas.microsoft.com/office/drawing/2014/main" id="{28F7ACE2-5D39-488F-AF39-9DEDFF0FF2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003486" y="2947289"/>
            <a:ext cx="936000" cy="936000"/>
          </a:xfrm>
          <a:prstGeom prst="rect">
            <a:avLst/>
          </a:prstGeom>
        </p:spPr>
      </p:pic>
      <p:sp>
        <p:nvSpPr>
          <p:cNvPr id="3" name="Text Placeholder 2">
            <a:extLst>
              <a:ext uri="{FF2B5EF4-FFF2-40B4-BE49-F238E27FC236}">
                <a16:creationId xmlns:a16="http://schemas.microsoft.com/office/drawing/2014/main" id="{E7C2A41D-6B6E-4DD0-A7BD-E8CA001266EE}"/>
              </a:ext>
            </a:extLst>
          </p:cNvPr>
          <p:cNvSpPr>
            <a:spLocks noGrp="1"/>
          </p:cNvSpPr>
          <p:nvPr>
            <p:ph type="body" idx="1"/>
          </p:nvPr>
        </p:nvSpPr>
        <p:spPr/>
        <p:txBody>
          <a:bodyPr>
            <a:normAutofit/>
          </a:bodyPr>
          <a:lstStyle/>
          <a:p>
            <a:r>
              <a:rPr lang="en-US" sz="2400" dirty="0" smtClean="0"/>
              <a:t>Allow the benefits of the Oroville Facilities to be extended into the local communities in the vincity of the FERC boundary in a manner consistent with DWR’s authority to provide such benefits through operation of the State Water Project (SWP).</a:t>
            </a:r>
            <a:endParaRPr lang="en-US" sz="2400" dirty="0"/>
          </a:p>
          <a:p>
            <a:endParaRPr lang="en-US" sz="2400" dirty="0"/>
          </a:p>
        </p:txBody>
      </p:sp>
    </p:spTree>
    <p:extLst>
      <p:ext uri="{BB962C8B-B14F-4D97-AF65-F5344CB8AC3E}">
        <p14:creationId xmlns:p14="http://schemas.microsoft.com/office/powerpoint/2010/main" val="319277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7E30B-392D-4691-8125-129E25AAA524}"/>
              </a:ext>
            </a:extLst>
          </p:cNvPr>
          <p:cNvSpPr>
            <a:spLocks noGrp="1"/>
          </p:cNvSpPr>
          <p:nvPr>
            <p:ph type="title"/>
          </p:nvPr>
        </p:nvSpPr>
        <p:spPr/>
        <p:txBody>
          <a:bodyPr/>
          <a:lstStyle/>
          <a:p>
            <a:r>
              <a:rPr lang="en-US" dirty="0" smtClean="0"/>
              <a:t>Appendix B</a:t>
            </a:r>
            <a:br>
              <a:rPr lang="en-US" dirty="0" smtClean="0"/>
            </a:br>
            <a:r>
              <a:rPr lang="en-US" dirty="0" smtClean="0"/>
              <a:t>of the Settlement Agreement</a:t>
            </a:r>
            <a:endParaRPr lang="en-US" dirty="0"/>
          </a:p>
        </p:txBody>
      </p:sp>
      <p:pic>
        <p:nvPicPr>
          <p:cNvPr id="5" name="Graphic 4" descr="Purpose icon">
            <a:extLst>
              <a:ext uri="{FF2B5EF4-FFF2-40B4-BE49-F238E27FC236}">
                <a16:creationId xmlns:a16="http://schemas.microsoft.com/office/drawing/2014/main" id="{28F7ACE2-5D39-488F-AF39-9DEDFF0FF2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003486" y="2947289"/>
            <a:ext cx="936000" cy="936000"/>
          </a:xfrm>
          <a:prstGeom prst="rect">
            <a:avLst/>
          </a:prstGeom>
        </p:spPr>
      </p:pic>
      <p:sp>
        <p:nvSpPr>
          <p:cNvPr id="3" name="Text Placeholder 2">
            <a:extLst>
              <a:ext uri="{FF2B5EF4-FFF2-40B4-BE49-F238E27FC236}">
                <a16:creationId xmlns:a16="http://schemas.microsoft.com/office/drawing/2014/main" id="{E7C2A41D-6B6E-4DD0-A7BD-E8CA001266EE}"/>
              </a:ext>
            </a:extLst>
          </p:cNvPr>
          <p:cNvSpPr>
            <a:spLocks noGrp="1"/>
          </p:cNvSpPr>
          <p:nvPr>
            <p:ph type="body" idx="1"/>
          </p:nvPr>
        </p:nvSpPr>
        <p:spPr/>
        <p:txBody>
          <a:bodyPr>
            <a:normAutofit fontScale="77500" lnSpcReduction="20000"/>
          </a:bodyPr>
          <a:lstStyle/>
          <a:p>
            <a:pPr marL="342900" indent="-342900">
              <a:buFont typeface="Arial" panose="020B0604020202020204" pitchFamily="34" charset="0"/>
              <a:buChar char="•"/>
            </a:pPr>
            <a:r>
              <a:rPr lang="en-US" sz="2400" dirty="0" smtClean="0"/>
              <a:t>Measures agreed to among the parties but not to be included in the</a:t>
            </a:r>
          </a:p>
          <a:p>
            <a:r>
              <a:rPr lang="en-US" sz="2400" dirty="0" smtClean="0"/>
              <a:t> New Project License</a:t>
            </a:r>
          </a:p>
          <a:p>
            <a:pPr marL="342900" indent="-342900">
              <a:buFont typeface="Arial" panose="020B0604020202020204" pitchFamily="34" charset="0"/>
              <a:buChar char="•"/>
            </a:pPr>
            <a:r>
              <a:rPr lang="en-US" sz="2400" dirty="0" smtClean="0"/>
              <a:t>Establishes the City of Oroville as the SBF Fund Administrator</a:t>
            </a:r>
          </a:p>
          <a:p>
            <a:pPr marL="342900" indent="-342900">
              <a:buFont typeface="Arial" panose="020B0604020202020204" pitchFamily="34" charset="0"/>
              <a:buChar char="•"/>
            </a:pPr>
            <a:r>
              <a:rPr lang="en-US" sz="2400" dirty="0" smtClean="0"/>
              <a:t>Establishes the SBF Steering Committee as the sole decision-maker, through majority vote of its members, to adopt the Fund Strategic Plan and select levels of funding for approved projects</a:t>
            </a:r>
            <a:endParaRPr lang="en-US" sz="2400" dirty="0"/>
          </a:p>
          <a:p>
            <a:endParaRPr lang="en-US" sz="2400" dirty="0"/>
          </a:p>
        </p:txBody>
      </p:sp>
    </p:spTree>
    <p:extLst>
      <p:ext uri="{BB962C8B-B14F-4D97-AF65-F5344CB8AC3E}">
        <p14:creationId xmlns:p14="http://schemas.microsoft.com/office/powerpoint/2010/main" val="30530162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7E30B-392D-4691-8125-129E25AAA524}"/>
              </a:ext>
            </a:extLst>
          </p:cNvPr>
          <p:cNvSpPr>
            <a:spLocks noGrp="1"/>
          </p:cNvSpPr>
          <p:nvPr>
            <p:ph type="title"/>
          </p:nvPr>
        </p:nvSpPr>
        <p:spPr/>
        <p:txBody>
          <a:bodyPr/>
          <a:lstStyle/>
          <a:p>
            <a:r>
              <a:rPr lang="en-US" dirty="0" smtClean="0"/>
              <a:t>DWR Commitment to Establish &amp; Maintain the SBF Fund</a:t>
            </a:r>
            <a:endParaRPr lang="en-US" dirty="0"/>
          </a:p>
        </p:txBody>
      </p:sp>
      <p:pic>
        <p:nvPicPr>
          <p:cNvPr id="5" name="Graphic 4" descr="Purpose icon">
            <a:extLst>
              <a:ext uri="{FF2B5EF4-FFF2-40B4-BE49-F238E27FC236}">
                <a16:creationId xmlns:a16="http://schemas.microsoft.com/office/drawing/2014/main" id="{28F7ACE2-5D39-488F-AF39-9DEDFF0FF2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003486" y="2947289"/>
            <a:ext cx="936000" cy="936000"/>
          </a:xfrm>
          <a:prstGeom prst="rect">
            <a:avLst/>
          </a:prstGeom>
        </p:spPr>
      </p:pic>
      <p:sp>
        <p:nvSpPr>
          <p:cNvPr id="3" name="Text Placeholder 2">
            <a:extLst>
              <a:ext uri="{FF2B5EF4-FFF2-40B4-BE49-F238E27FC236}">
                <a16:creationId xmlns:a16="http://schemas.microsoft.com/office/drawing/2014/main" id="{E7C2A41D-6B6E-4DD0-A7BD-E8CA001266EE}"/>
              </a:ext>
            </a:extLst>
          </p:cNvPr>
          <p:cNvSpPr>
            <a:spLocks noGrp="1"/>
          </p:cNvSpPr>
          <p:nvPr>
            <p:ph type="body" idx="1"/>
          </p:nvPr>
        </p:nvSpPr>
        <p:spPr/>
        <p:txBody>
          <a:bodyPr>
            <a:normAutofit fontScale="85000" lnSpcReduction="10000"/>
          </a:bodyPr>
          <a:lstStyle/>
          <a:p>
            <a:pPr marL="342900" indent="-342900" algn="l">
              <a:buFont typeface="Arial" panose="020B0604020202020204" pitchFamily="34" charset="0"/>
              <a:buChar char="•"/>
            </a:pPr>
            <a:r>
              <a:rPr lang="en-US" sz="2400" dirty="0" smtClean="0"/>
              <a:t>Fifty year term:  $1,000,000 per year</a:t>
            </a:r>
          </a:p>
          <a:p>
            <a:pPr marL="342900" indent="-342900" algn="l">
              <a:buFont typeface="Arial" panose="020B0604020202020204" pitchFamily="34" charset="0"/>
              <a:buChar char="•"/>
            </a:pPr>
            <a:r>
              <a:rPr lang="en-US" sz="2400" dirty="0" smtClean="0"/>
              <a:t>Forty-five year term $900,000 per year</a:t>
            </a:r>
          </a:p>
          <a:p>
            <a:pPr marL="342900" indent="-342900" algn="l">
              <a:buFont typeface="Arial" panose="020B0604020202020204" pitchFamily="34" charset="0"/>
              <a:buChar char="•"/>
            </a:pPr>
            <a:r>
              <a:rPr lang="en-US" sz="2400" dirty="0" smtClean="0"/>
              <a:t>Forty year term $800,000 per year</a:t>
            </a:r>
          </a:p>
          <a:p>
            <a:pPr marL="342900" indent="-342900" algn="l">
              <a:buFont typeface="Arial" panose="020B0604020202020204" pitchFamily="34" charset="0"/>
              <a:buChar char="•"/>
            </a:pPr>
            <a:r>
              <a:rPr lang="en-US" sz="2400" dirty="0" smtClean="0"/>
              <a:t>Any license term less than forty years, DWR shall use its discretion to determine the annual payment, if any, which will less then those listed above</a:t>
            </a:r>
          </a:p>
          <a:p>
            <a:pPr marL="342900" indent="-342900" algn="l">
              <a:buFont typeface="Arial" panose="020B0604020202020204" pitchFamily="34" charset="0"/>
              <a:buChar char="•"/>
            </a:pPr>
            <a:endParaRPr lang="en-US" sz="2400" dirty="0"/>
          </a:p>
          <a:p>
            <a:endParaRPr lang="en-US" sz="2400" dirty="0"/>
          </a:p>
        </p:txBody>
      </p:sp>
    </p:spTree>
    <p:extLst>
      <p:ext uri="{BB962C8B-B14F-4D97-AF65-F5344CB8AC3E}">
        <p14:creationId xmlns:p14="http://schemas.microsoft.com/office/powerpoint/2010/main" val="17081455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7E30B-392D-4691-8125-129E25AAA524}"/>
              </a:ext>
            </a:extLst>
          </p:cNvPr>
          <p:cNvSpPr>
            <a:spLocks noGrp="1"/>
          </p:cNvSpPr>
          <p:nvPr>
            <p:ph type="title"/>
          </p:nvPr>
        </p:nvSpPr>
        <p:spPr/>
        <p:txBody>
          <a:bodyPr>
            <a:normAutofit/>
          </a:bodyPr>
          <a:lstStyle/>
          <a:p>
            <a:r>
              <a:rPr lang="en-US" dirty="0" smtClean="0"/>
              <a:t>DWR to provide “Good Faith” up-front funds to the SBF pending license approval</a:t>
            </a:r>
            <a:endParaRPr lang="en-US" dirty="0"/>
          </a:p>
        </p:txBody>
      </p:sp>
      <p:pic>
        <p:nvPicPr>
          <p:cNvPr id="5" name="Graphic 4" descr="Purpose icon">
            <a:extLst>
              <a:ext uri="{FF2B5EF4-FFF2-40B4-BE49-F238E27FC236}">
                <a16:creationId xmlns:a16="http://schemas.microsoft.com/office/drawing/2014/main" id="{28F7ACE2-5D39-488F-AF39-9DEDFF0FF2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003486" y="2947289"/>
            <a:ext cx="936000" cy="936000"/>
          </a:xfrm>
          <a:prstGeom prst="rect">
            <a:avLst/>
          </a:prstGeom>
        </p:spPr>
      </p:pic>
      <p:sp>
        <p:nvSpPr>
          <p:cNvPr id="3" name="Text Placeholder 2">
            <a:extLst>
              <a:ext uri="{FF2B5EF4-FFF2-40B4-BE49-F238E27FC236}">
                <a16:creationId xmlns:a16="http://schemas.microsoft.com/office/drawing/2014/main" id="{E7C2A41D-6B6E-4DD0-A7BD-E8CA001266EE}"/>
              </a:ext>
            </a:extLst>
          </p:cNvPr>
          <p:cNvSpPr>
            <a:spLocks noGrp="1"/>
          </p:cNvSpPr>
          <p:nvPr>
            <p:ph type="body" idx="1"/>
          </p:nvPr>
        </p:nvSpPr>
        <p:spPr/>
        <p:txBody>
          <a:bodyPr>
            <a:normAutofit/>
          </a:bodyPr>
          <a:lstStyle/>
          <a:p>
            <a:pPr marL="342900" indent="-342900">
              <a:buFont typeface="Arial" panose="020B0604020202020204" pitchFamily="34" charset="0"/>
              <a:buChar char="•"/>
            </a:pPr>
            <a:r>
              <a:rPr lang="en-US" sz="2400" dirty="0" smtClean="0"/>
              <a:t>$11,270,000 of which $5,200,000 was committed to establish &amp; build the first two phases of Riverbend Park</a:t>
            </a:r>
          </a:p>
          <a:p>
            <a:pPr marL="342900" indent="-342900">
              <a:buFont typeface="Arial" panose="020B0604020202020204" pitchFamily="34" charset="0"/>
              <a:buChar char="•"/>
            </a:pPr>
            <a:r>
              <a:rPr lang="en-US" sz="2400" dirty="0" smtClean="0"/>
              <a:t>The balance of $6,070,000 to be used for establishing the Fund Strategic Plan, projects &amp; administration</a:t>
            </a:r>
            <a:endParaRPr lang="en-US" sz="2400" dirty="0"/>
          </a:p>
          <a:p>
            <a:endParaRPr lang="en-US" sz="2400" dirty="0"/>
          </a:p>
        </p:txBody>
      </p:sp>
    </p:spTree>
    <p:extLst>
      <p:ext uri="{BB962C8B-B14F-4D97-AF65-F5344CB8AC3E}">
        <p14:creationId xmlns:p14="http://schemas.microsoft.com/office/powerpoint/2010/main" val="1474033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itle 2"/>
          <p:cNvSpPr>
            <a:spLocks noGrp="1"/>
          </p:cNvSpPr>
          <p:nvPr>
            <p:ph type="title"/>
          </p:nvPr>
        </p:nvSpPr>
        <p:spPr/>
        <p:txBody>
          <a:bodyPr/>
          <a:lstStyle/>
          <a:p>
            <a:endParaRPr lang="en-US"/>
          </a:p>
        </p:txBody>
      </p:sp>
      <p:sp>
        <p:nvSpPr>
          <p:cNvPr id="4" name="Text Placeholder 3"/>
          <p:cNvSpPr>
            <a:spLocks noGrp="1"/>
          </p:cNvSpPr>
          <p:nvPr>
            <p:ph type="body" sz="quarter" idx="14"/>
          </p:nvPr>
        </p:nvSpPr>
        <p:spPr/>
        <p:txBody>
          <a:bodyPr/>
          <a:lstStyle/>
          <a:p>
            <a:endParaRPr lang="en-US"/>
          </a:p>
        </p:txBody>
      </p:sp>
      <p:sp>
        <p:nvSpPr>
          <p:cNvPr id="5" name="Text Placeholder 4"/>
          <p:cNvSpPr>
            <a:spLocks noGrp="1"/>
          </p:cNvSpPr>
          <p:nvPr>
            <p:ph type="body" sz="quarter" idx="15"/>
          </p:nvPr>
        </p:nvSpPr>
        <p:spPr/>
        <p:txBody>
          <a:bodyPr/>
          <a:lstStyle/>
          <a:p>
            <a:endParaRPr lang="en-US"/>
          </a:p>
        </p:txBody>
      </p:sp>
      <p:sp>
        <p:nvSpPr>
          <p:cNvPr id="6" name="Text Placeholder 5"/>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1168648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7E30B-392D-4691-8125-129E25AAA524}"/>
              </a:ext>
            </a:extLst>
          </p:cNvPr>
          <p:cNvSpPr>
            <a:spLocks noGrp="1"/>
          </p:cNvSpPr>
          <p:nvPr>
            <p:ph type="title"/>
          </p:nvPr>
        </p:nvSpPr>
        <p:spPr/>
        <p:txBody>
          <a:bodyPr>
            <a:normAutofit/>
          </a:bodyPr>
          <a:lstStyle/>
          <a:p>
            <a:r>
              <a:rPr lang="en-US" dirty="0" smtClean="0"/>
              <a:t>SWC &amp; the SBF Steering Committee </a:t>
            </a:r>
            <a:br>
              <a:rPr lang="en-US" dirty="0" smtClean="0"/>
            </a:br>
            <a:r>
              <a:rPr lang="en-US" dirty="0" smtClean="0"/>
              <a:t>“Grant Funds Partnership”</a:t>
            </a:r>
            <a:endParaRPr lang="en-US" dirty="0"/>
          </a:p>
        </p:txBody>
      </p:sp>
      <p:pic>
        <p:nvPicPr>
          <p:cNvPr id="5" name="Graphic 4" descr="Purpose icon">
            <a:extLst>
              <a:ext uri="{FF2B5EF4-FFF2-40B4-BE49-F238E27FC236}">
                <a16:creationId xmlns:a16="http://schemas.microsoft.com/office/drawing/2014/main" id="{28F7ACE2-5D39-488F-AF39-9DEDFF0FF2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003486" y="2947289"/>
            <a:ext cx="936000" cy="936000"/>
          </a:xfrm>
          <a:prstGeom prst="rect">
            <a:avLst/>
          </a:prstGeom>
        </p:spPr>
      </p:pic>
      <p:sp>
        <p:nvSpPr>
          <p:cNvPr id="3" name="Text Placeholder 2">
            <a:extLst>
              <a:ext uri="{FF2B5EF4-FFF2-40B4-BE49-F238E27FC236}">
                <a16:creationId xmlns:a16="http://schemas.microsoft.com/office/drawing/2014/main" id="{E7C2A41D-6B6E-4DD0-A7BD-E8CA001266EE}"/>
              </a:ext>
            </a:extLst>
          </p:cNvPr>
          <p:cNvSpPr>
            <a:spLocks noGrp="1"/>
          </p:cNvSpPr>
          <p:nvPr>
            <p:ph type="body" idx="1"/>
          </p:nvPr>
        </p:nvSpPr>
        <p:spPr/>
        <p:txBody>
          <a:bodyPr>
            <a:normAutofit lnSpcReduction="10000"/>
          </a:bodyPr>
          <a:lstStyle/>
          <a:p>
            <a:pPr marL="342900" indent="-342900" algn="l">
              <a:buFont typeface="Arial" panose="020B0604020202020204" pitchFamily="34" charset="0"/>
              <a:buChar char="•"/>
            </a:pPr>
            <a:r>
              <a:rPr lang="en-US" sz="2400" dirty="0" smtClean="0"/>
              <a:t>SWC agree to develop, explore, work with the Fund Administrator &amp; provide a staff resource in an amount not to exceed fifty percentage time of one FTE</a:t>
            </a:r>
          </a:p>
          <a:p>
            <a:pPr marL="342900" indent="-342900" algn="l">
              <a:buFont typeface="Arial" panose="020B0604020202020204" pitchFamily="34" charset="0"/>
              <a:buChar char="•"/>
            </a:pPr>
            <a:r>
              <a:rPr lang="en-US" sz="2400" dirty="0" smtClean="0"/>
              <a:t>The staffing, or funding, will be in effect </a:t>
            </a:r>
            <a:r>
              <a:rPr lang="en-US" sz="2400" u="sng" dirty="0" smtClean="0"/>
              <a:t>until five years prior to the expiration of the new license</a:t>
            </a:r>
            <a:endParaRPr lang="en-US" sz="2400" u="sng" dirty="0"/>
          </a:p>
          <a:p>
            <a:pPr algn="l"/>
            <a:endParaRPr lang="en-US" sz="24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910" y="159583"/>
            <a:ext cx="3263077" cy="2574568"/>
          </a:xfrm>
          <a:prstGeom prst="rect">
            <a:avLst/>
          </a:prstGeom>
        </p:spPr>
      </p:pic>
    </p:spTree>
    <p:extLst>
      <p:ext uri="{BB962C8B-B14F-4D97-AF65-F5344CB8AC3E}">
        <p14:creationId xmlns:p14="http://schemas.microsoft.com/office/powerpoint/2010/main" val="3984949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7E30B-392D-4691-8125-129E25AAA524}"/>
              </a:ext>
            </a:extLst>
          </p:cNvPr>
          <p:cNvSpPr>
            <a:spLocks noGrp="1"/>
          </p:cNvSpPr>
          <p:nvPr>
            <p:ph type="title"/>
          </p:nvPr>
        </p:nvSpPr>
        <p:spPr>
          <a:xfrm>
            <a:off x="601664" y="2792501"/>
            <a:ext cx="9613860" cy="1090788"/>
          </a:xfrm>
        </p:spPr>
        <p:txBody>
          <a:bodyPr>
            <a:normAutofit/>
          </a:bodyPr>
          <a:lstStyle/>
          <a:p>
            <a:r>
              <a:rPr lang="en-US" dirty="0" smtClean="0"/>
              <a:t>Reasoning behind the “grant writer clause”</a:t>
            </a:r>
            <a:endParaRPr lang="en-US" dirty="0"/>
          </a:p>
        </p:txBody>
      </p:sp>
      <p:pic>
        <p:nvPicPr>
          <p:cNvPr id="5" name="Graphic 4" descr="Purpose icon">
            <a:extLst>
              <a:ext uri="{FF2B5EF4-FFF2-40B4-BE49-F238E27FC236}">
                <a16:creationId xmlns:a16="http://schemas.microsoft.com/office/drawing/2014/main" id="{28F7ACE2-5D39-488F-AF39-9DEDFF0FF2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003486" y="2947289"/>
            <a:ext cx="936000" cy="936000"/>
          </a:xfrm>
          <a:prstGeom prst="rect">
            <a:avLst/>
          </a:prstGeom>
        </p:spPr>
      </p:pic>
      <p:sp>
        <p:nvSpPr>
          <p:cNvPr id="3" name="Text Placeholder 2">
            <a:extLst>
              <a:ext uri="{FF2B5EF4-FFF2-40B4-BE49-F238E27FC236}">
                <a16:creationId xmlns:a16="http://schemas.microsoft.com/office/drawing/2014/main" id="{E7C2A41D-6B6E-4DD0-A7BD-E8CA001266EE}"/>
              </a:ext>
            </a:extLst>
          </p:cNvPr>
          <p:cNvSpPr>
            <a:spLocks noGrp="1"/>
          </p:cNvSpPr>
          <p:nvPr>
            <p:ph type="body" idx="1"/>
          </p:nvPr>
        </p:nvSpPr>
        <p:spPr>
          <a:xfrm>
            <a:off x="680321" y="4232171"/>
            <a:ext cx="11049563" cy="2453764"/>
          </a:xfrm>
        </p:spPr>
        <p:txBody>
          <a:bodyPr>
            <a:normAutofit fontScale="47500" lnSpcReduction="20000"/>
          </a:bodyPr>
          <a:lstStyle/>
          <a:p>
            <a:pPr marL="342900" indent="-342900">
              <a:buFont typeface="Arial" panose="020B0604020202020204" pitchFamily="34" charset="0"/>
              <a:buChar char="•"/>
            </a:pPr>
            <a:r>
              <a:rPr lang="en-US" sz="3600" dirty="0" smtClean="0"/>
              <a:t>Funds provided to the SBF from DWR are “un-escalated annual payments”</a:t>
            </a:r>
          </a:p>
          <a:p>
            <a:pPr marL="342900" indent="-342900">
              <a:buFont typeface="Arial" panose="020B0604020202020204" pitchFamily="34" charset="0"/>
              <a:buChar char="•"/>
            </a:pPr>
            <a:r>
              <a:rPr lang="en-US" sz="3600" dirty="0" smtClean="0"/>
              <a:t>The intent was to assist the SBF in securing matches for approved projects</a:t>
            </a:r>
          </a:p>
          <a:p>
            <a:pPr marL="342900" indent="-342900">
              <a:buFont typeface="Arial" panose="020B0604020202020204" pitchFamily="34" charset="0"/>
              <a:buChar char="•"/>
            </a:pPr>
            <a:endParaRPr lang="en-US" sz="3600" dirty="0"/>
          </a:p>
          <a:p>
            <a:pPr marL="342900" indent="-342900">
              <a:buFont typeface="Arial" panose="020B0604020202020204" pitchFamily="34" charset="0"/>
              <a:buChar char="•"/>
            </a:pPr>
            <a:r>
              <a:rPr lang="en-US" sz="3600" dirty="0" smtClean="0"/>
              <a:t>If there had been an “escalated” clause this is what todays annual payment would have been </a:t>
            </a:r>
          </a:p>
          <a:p>
            <a:pPr marL="342900" indent="-342900">
              <a:buFont typeface="Arial" panose="020B0604020202020204" pitchFamily="34" charset="0"/>
              <a:buChar char="•"/>
            </a:pPr>
            <a:endParaRPr lang="en-US" sz="3600" dirty="0" smtClean="0"/>
          </a:p>
          <a:p>
            <a:r>
              <a:rPr lang="en-US" sz="3600" b="1" dirty="0"/>
              <a:t>$1,000,000</a:t>
            </a:r>
            <a:r>
              <a:rPr lang="en-US" sz="3600" dirty="0"/>
              <a:t> in </a:t>
            </a:r>
            <a:r>
              <a:rPr lang="en-US" sz="3600" dirty="0" smtClean="0"/>
              <a:t>2007 would have been equal to</a:t>
            </a:r>
            <a:endParaRPr lang="en-US" sz="3600" dirty="0"/>
          </a:p>
          <a:p>
            <a:r>
              <a:rPr lang="en-US" sz="3600" b="1" dirty="0"/>
              <a:t>$1,470,809.25</a:t>
            </a:r>
            <a:r>
              <a:rPr lang="en-US" sz="3600" dirty="0"/>
              <a:t> in 2023</a:t>
            </a:r>
          </a:p>
          <a:p>
            <a:pPr marL="342900" indent="-342900">
              <a:buFont typeface="Arial" panose="020B0604020202020204" pitchFamily="34" charset="0"/>
              <a:buChar char="•"/>
            </a:pPr>
            <a:r>
              <a:rPr lang="en-US" sz="2400" dirty="0" smtClean="0"/>
              <a:t> </a:t>
            </a:r>
            <a:endParaRPr lang="en-US" sz="2400" dirty="0"/>
          </a:p>
          <a:p>
            <a:endParaRPr lang="en-US" sz="2400" dirty="0"/>
          </a:p>
        </p:txBody>
      </p:sp>
      <p:pic>
        <p:nvPicPr>
          <p:cNvPr id="4" name="Picture 3" descr="Fan Of Dollars Free Stock Photo - Public Domain Picture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6644" y="4530545"/>
            <a:ext cx="2290915" cy="1527276"/>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48973" y="2145245"/>
            <a:ext cx="2645026" cy="2086926"/>
          </a:xfrm>
          <a:prstGeom prst="rect">
            <a:avLst/>
          </a:prstGeom>
        </p:spPr>
      </p:pic>
    </p:spTree>
    <p:extLst>
      <p:ext uri="{BB962C8B-B14F-4D97-AF65-F5344CB8AC3E}">
        <p14:creationId xmlns:p14="http://schemas.microsoft.com/office/powerpoint/2010/main" val="77242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C4B6-A44A-491A-9345-D554EBE1BC91}"/>
              </a:ext>
            </a:extLst>
          </p:cNvPr>
          <p:cNvSpPr>
            <a:spLocks noGrp="1"/>
          </p:cNvSpPr>
          <p:nvPr>
            <p:ph type="title"/>
          </p:nvPr>
        </p:nvSpPr>
        <p:spPr/>
        <p:txBody>
          <a:bodyPr/>
          <a:lstStyle/>
          <a:p>
            <a:r>
              <a:rPr lang="en-US" dirty="0" smtClean="0"/>
              <a:t>CRITICAL COMPONENTS OF THE SBF</a:t>
            </a:r>
            <a:endParaRPr lang="en-US" dirty="0"/>
          </a:p>
        </p:txBody>
      </p:sp>
      <p:pic>
        <p:nvPicPr>
          <p:cNvPr id="7" name="Graphic 6" descr="Steps icon">
            <a:extLst>
              <a:ext uri="{FF2B5EF4-FFF2-40B4-BE49-F238E27FC236}">
                <a16:creationId xmlns:a16="http://schemas.microsoft.com/office/drawing/2014/main" id="{CFAFD888-408F-42CB-B314-5A856047E6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914505" y="817447"/>
            <a:ext cx="952500" cy="952500"/>
          </a:xfrm>
          <a:prstGeom prst="rect">
            <a:avLst/>
          </a:prstGeom>
        </p:spPr>
      </p:pic>
      <p:grpSp>
        <p:nvGrpSpPr>
          <p:cNvPr id="25" name="Group 24" descr="thumbs up icon">
            <a:extLst>
              <a:ext uri="{FF2B5EF4-FFF2-40B4-BE49-F238E27FC236}">
                <a16:creationId xmlns:a16="http://schemas.microsoft.com/office/drawing/2014/main" id="{2907416F-402F-41F1-9D31-BA7E1376D182}"/>
              </a:ext>
            </a:extLst>
          </p:cNvPr>
          <p:cNvGrpSpPr/>
          <p:nvPr/>
        </p:nvGrpSpPr>
        <p:grpSpPr>
          <a:xfrm>
            <a:off x="744537" y="2086166"/>
            <a:ext cx="823913" cy="823913"/>
            <a:chOff x="744537" y="2086166"/>
            <a:chExt cx="823913" cy="823913"/>
          </a:xfrm>
        </p:grpSpPr>
        <p:sp>
          <p:nvSpPr>
            <p:cNvPr id="42" name="Oval 68">
              <a:extLst>
                <a:ext uri="{FF2B5EF4-FFF2-40B4-BE49-F238E27FC236}">
                  <a16:creationId xmlns:a16="http://schemas.microsoft.com/office/drawing/2014/main" id="{AC52CD19-1014-49F6-9EFC-0B3E037B4379}"/>
                </a:ext>
              </a:extLst>
            </p:cNvPr>
            <p:cNvSpPr>
              <a:spLocks noChangeArrowheads="1"/>
            </p:cNvSpPr>
            <p:nvPr/>
          </p:nvSpPr>
          <p:spPr bwMode="auto">
            <a:xfrm>
              <a:off x="744537" y="2086166"/>
              <a:ext cx="823913" cy="823913"/>
            </a:xfrm>
            <a:prstGeom prst="ellipse">
              <a:avLst/>
            </a:prstGeom>
            <a:solidFill>
              <a:srgbClr val="FFFFFF">
                <a:alpha val="20000"/>
              </a:srgbClr>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eaLnBrk="1" hangingPunct="1"/>
              <a:endParaRPr lang="en-US" altLang="en-US" dirty="0"/>
            </a:p>
          </p:txBody>
        </p:sp>
        <p:sp>
          <p:nvSpPr>
            <p:cNvPr id="43" name="Freeform 65">
              <a:extLst>
                <a:ext uri="{FF2B5EF4-FFF2-40B4-BE49-F238E27FC236}">
                  <a16:creationId xmlns:a16="http://schemas.microsoft.com/office/drawing/2014/main" id="{DC748C5B-A010-42FE-94A3-C361519813BC}"/>
                </a:ext>
              </a:extLst>
            </p:cNvPr>
            <p:cNvSpPr>
              <a:spLocks noEditPoints="1"/>
            </p:cNvSpPr>
            <p:nvPr/>
          </p:nvSpPr>
          <p:spPr bwMode="auto">
            <a:xfrm>
              <a:off x="984536" y="2278488"/>
              <a:ext cx="358468" cy="351052"/>
            </a:xfrm>
            <a:custGeom>
              <a:avLst/>
              <a:gdLst>
                <a:gd name="T0" fmla="*/ 358468 w 188"/>
                <a:gd name="T1" fmla="*/ 181250 h 184"/>
                <a:gd name="T2" fmla="*/ 257411 w 188"/>
                <a:gd name="T3" fmla="*/ 135460 h 184"/>
                <a:gd name="T4" fmla="*/ 257411 w 188"/>
                <a:gd name="T5" fmla="*/ 125921 h 184"/>
                <a:gd name="T6" fmla="*/ 286012 w 188"/>
                <a:gd name="T7" fmla="*/ 70592 h 184"/>
                <a:gd name="T8" fmla="*/ 263131 w 188"/>
                <a:gd name="T9" fmla="*/ 5724 h 184"/>
                <a:gd name="T10" fmla="*/ 226903 w 188"/>
                <a:gd name="T11" fmla="*/ 34342 h 184"/>
                <a:gd name="T12" fmla="*/ 179234 w 188"/>
                <a:gd name="T13" fmla="*/ 104934 h 184"/>
                <a:gd name="T14" fmla="*/ 133472 w 188"/>
                <a:gd name="T15" fmla="*/ 175526 h 184"/>
                <a:gd name="T16" fmla="*/ 97244 w 188"/>
                <a:gd name="T17" fmla="*/ 160263 h 184"/>
                <a:gd name="T18" fmla="*/ 0 w 188"/>
                <a:gd name="T19" fmla="*/ 177434 h 184"/>
                <a:gd name="T20" fmla="*/ 17161 w 188"/>
                <a:gd name="T21" fmla="*/ 351052 h 184"/>
                <a:gd name="T22" fmla="*/ 114405 w 188"/>
                <a:gd name="T23" fmla="*/ 337697 h 184"/>
                <a:gd name="T24" fmla="*/ 139192 w 188"/>
                <a:gd name="T25" fmla="*/ 351052 h 184"/>
                <a:gd name="T26" fmla="*/ 143006 w 188"/>
                <a:gd name="T27" fmla="*/ 351052 h 184"/>
                <a:gd name="T28" fmla="*/ 299359 w 188"/>
                <a:gd name="T29" fmla="*/ 351052 h 184"/>
                <a:gd name="T30" fmla="*/ 333680 w 188"/>
                <a:gd name="T31" fmla="*/ 307171 h 184"/>
                <a:gd name="T32" fmla="*/ 343214 w 188"/>
                <a:gd name="T33" fmla="*/ 257565 h 184"/>
                <a:gd name="T34" fmla="*/ 348934 w 188"/>
                <a:gd name="T35" fmla="*/ 206052 h 184"/>
                <a:gd name="T36" fmla="*/ 97244 w 188"/>
                <a:gd name="T37" fmla="*/ 335789 h 184"/>
                <a:gd name="T38" fmla="*/ 15254 w 188"/>
                <a:gd name="T39" fmla="*/ 333881 h 184"/>
                <a:gd name="T40" fmla="*/ 17161 w 188"/>
                <a:gd name="T41" fmla="*/ 175526 h 184"/>
                <a:gd name="T42" fmla="*/ 99151 w 188"/>
                <a:gd name="T43" fmla="*/ 177434 h 184"/>
                <a:gd name="T44" fmla="*/ 335587 w 188"/>
                <a:gd name="T45" fmla="*/ 198421 h 184"/>
                <a:gd name="T46" fmla="*/ 333680 w 188"/>
                <a:gd name="T47" fmla="*/ 209868 h 184"/>
                <a:gd name="T48" fmla="*/ 329867 w 188"/>
                <a:gd name="T49" fmla="*/ 249934 h 184"/>
                <a:gd name="T50" fmla="*/ 327960 w 188"/>
                <a:gd name="T51" fmla="*/ 261381 h 184"/>
                <a:gd name="T52" fmla="*/ 320333 w 188"/>
                <a:gd name="T53" fmla="*/ 297631 h 184"/>
                <a:gd name="T54" fmla="*/ 318426 w 188"/>
                <a:gd name="T55" fmla="*/ 307171 h 184"/>
                <a:gd name="T56" fmla="*/ 299359 w 188"/>
                <a:gd name="T57" fmla="*/ 335789 h 184"/>
                <a:gd name="T58" fmla="*/ 133472 w 188"/>
                <a:gd name="T59" fmla="*/ 330065 h 184"/>
                <a:gd name="T60" fmla="*/ 114405 w 188"/>
                <a:gd name="T61" fmla="*/ 190789 h 184"/>
                <a:gd name="T62" fmla="*/ 137286 w 188"/>
                <a:gd name="T63" fmla="*/ 190789 h 184"/>
                <a:gd name="T64" fmla="*/ 169700 w 188"/>
                <a:gd name="T65" fmla="*/ 152631 h 184"/>
                <a:gd name="T66" fmla="*/ 192581 w 188"/>
                <a:gd name="T67" fmla="*/ 112566 h 184"/>
                <a:gd name="T68" fmla="*/ 247877 w 188"/>
                <a:gd name="T69" fmla="*/ 19079 h 184"/>
                <a:gd name="T70" fmla="*/ 272664 w 188"/>
                <a:gd name="T71" fmla="*/ 66776 h 184"/>
                <a:gd name="T72" fmla="*/ 244063 w 188"/>
                <a:gd name="T73" fmla="*/ 145000 h 184"/>
                <a:gd name="T74" fmla="*/ 308893 w 188"/>
                <a:gd name="T75" fmla="*/ 150723 h 184"/>
                <a:gd name="T76" fmla="*/ 335587 w 188"/>
                <a:gd name="T77" fmla="*/ 198421 h 1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8" h="184">
                  <a:moveTo>
                    <a:pt x="183" y="108"/>
                  </a:moveTo>
                  <a:cubicBezTo>
                    <a:pt x="185" y="105"/>
                    <a:pt x="188" y="101"/>
                    <a:pt x="188" y="95"/>
                  </a:cubicBezTo>
                  <a:cubicBezTo>
                    <a:pt x="188" y="78"/>
                    <a:pt x="172" y="72"/>
                    <a:pt x="163" y="71"/>
                  </a:cubicBezTo>
                  <a:cubicBezTo>
                    <a:pt x="135" y="71"/>
                    <a:pt x="135" y="71"/>
                    <a:pt x="135" y="71"/>
                  </a:cubicBezTo>
                  <a:cubicBezTo>
                    <a:pt x="135" y="71"/>
                    <a:pt x="135" y="71"/>
                    <a:pt x="135" y="71"/>
                  </a:cubicBezTo>
                  <a:cubicBezTo>
                    <a:pt x="133" y="69"/>
                    <a:pt x="135" y="66"/>
                    <a:pt x="135" y="66"/>
                  </a:cubicBezTo>
                  <a:cubicBezTo>
                    <a:pt x="135" y="66"/>
                    <a:pt x="135" y="66"/>
                    <a:pt x="135" y="66"/>
                  </a:cubicBezTo>
                  <a:cubicBezTo>
                    <a:pt x="136" y="66"/>
                    <a:pt x="144" y="55"/>
                    <a:pt x="150" y="37"/>
                  </a:cubicBezTo>
                  <a:cubicBezTo>
                    <a:pt x="157" y="18"/>
                    <a:pt x="140" y="4"/>
                    <a:pt x="139" y="3"/>
                  </a:cubicBezTo>
                  <a:cubicBezTo>
                    <a:pt x="138" y="3"/>
                    <a:pt x="138" y="3"/>
                    <a:pt x="138" y="3"/>
                  </a:cubicBezTo>
                  <a:cubicBezTo>
                    <a:pt x="138" y="3"/>
                    <a:pt x="132" y="0"/>
                    <a:pt x="126" y="4"/>
                  </a:cubicBezTo>
                  <a:cubicBezTo>
                    <a:pt x="122" y="6"/>
                    <a:pt x="119" y="11"/>
                    <a:pt x="119" y="18"/>
                  </a:cubicBezTo>
                  <a:cubicBezTo>
                    <a:pt x="117" y="34"/>
                    <a:pt x="103" y="48"/>
                    <a:pt x="97" y="53"/>
                  </a:cubicBezTo>
                  <a:cubicBezTo>
                    <a:pt x="96" y="54"/>
                    <a:pt x="95" y="54"/>
                    <a:pt x="94" y="55"/>
                  </a:cubicBezTo>
                  <a:cubicBezTo>
                    <a:pt x="90" y="59"/>
                    <a:pt x="85" y="69"/>
                    <a:pt x="82" y="76"/>
                  </a:cubicBezTo>
                  <a:cubicBezTo>
                    <a:pt x="79" y="81"/>
                    <a:pt x="73" y="89"/>
                    <a:pt x="70" y="92"/>
                  </a:cubicBezTo>
                  <a:cubicBezTo>
                    <a:pt x="67" y="92"/>
                    <a:pt x="63" y="92"/>
                    <a:pt x="60" y="92"/>
                  </a:cubicBezTo>
                  <a:cubicBezTo>
                    <a:pt x="59" y="88"/>
                    <a:pt x="55" y="84"/>
                    <a:pt x="51" y="84"/>
                  </a:cubicBezTo>
                  <a:cubicBezTo>
                    <a:pt x="9" y="84"/>
                    <a:pt x="9" y="84"/>
                    <a:pt x="9" y="84"/>
                  </a:cubicBezTo>
                  <a:cubicBezTo>
                    <a:pt x="4" y="84"/>
                    <a:pt x="0" y="88"/>
                    <a:pt x="0" y="93"/>
                  </a:cubicBezTo>
                  <a:cubicBezTo>
                    <a:pt x="0" y="175"/>
                    <a:pt x="0" y="175"/>
                    <a:pt x="0" y="175"/>
                  </a:cubicBezTo>
                  <a:cubicBezTo>
                    <a:pt x="0" y="180"/>
                    <a:pt x="4" y="184"/>
                    <a:pt x="9" y="184"/>
                  </a:cubicBezTo>
                  <a:cubicBezTo>
                    <a:pt x="51" y="184"/>
                    <a:pt x="51" y="184"/>
                    <a:pt x="51" y="184"/>
                  </a:cubicBezTo>
                  <a:cubicBezTo>
                    <a:pt x="56" y="184"/>
                    <a:pt x="59" y="181"/>
                    <a:pt x="60" y="177"/>
                  </a:cubicBezTo>
                  <a:cubicBezTo>
                    <a:pt x="62" y="177"/>
                    <a:pt x="63" y="175"/>
                    <a:pt x="64" y="175"/>
                  </a:cubicBezTo>
                  <a:cubicBezTo>
                    <a:pt x="65" y="177"/>
                    <a:pt x="67" y="181"/>
                    <a:pt x="73" y="184"/>
                  </a:cubicBezTo>
                  <a:cubicBezTo>
                    <a:pt x="74" y="184"/>
                    <a:pt x="74" y="184"/>
                    <a:pt x="74" y="184"/>
                  </a:cubicBezTo>
                  <a:cubicBezTo>
                    <a:pt x="75" y="184"/>
                    <a:pt x="75" y="184"/>
                    <a:pt x="75" y="184"/>
                  </a:cubicBezTo>
                  <a:cubicBezTo>
                    <a:pt x="75" y="184"/>
                    <a:pt x="103" y="184"/>
                    <a:pt x="129" y="184"/>
                  </a:cubicBezTo>
                  <a:cubicBezTo>
                    <a:pt x="142" y="184"/>
                    <a:pt x="153" y="184"/>
                    <a:pt x="157" y="184"/>
                  </a:cubicBezTo>
                  <a:cubicBezTo>
                    <a:pt x="165" y="184"/>
                    <a:pt x="170" y="180"/>
                    <a:pt x="172" y="177"/>
                  </a:cubicBezTo>
                  <a:cubicBezTo>
                    <a:pt x="176" y="172"/>
                    <a:pt x="176" y="165"/>
                    <a:pt x="175" y="161"/>
                  </a:cubicBezTo>
                  <a:cubicBezTo>
                    <a:pt x="181" y="156"/>
                    <a:pt x="181" y="147"/>
                    <a:pt x="181" y="143"/>
                  </a:cubicBezTo>
                  <a:cubicBezTo>
                    <a:pt x="182" y="140"/>
                    <a:pt x="181" y="138"/>
                    <a:pt x="180" y="135"/>
                  </a:cubicBezTo>
                  <a:cubicBezTo>
                    <a:pt x="183" y="133"/>
                    <a:pt x="186" y="127"/>
                    <a:pt x="186" y="120"/>
                  </a:cubicBezTo>
                  <a:cubicBezTo>
                    <a:pt x="187" y="115"/>
                    <a:pt x="185" y="110"/>
                    <a:pt x="183" y="108"/>
                  </a:cubicBezTo>
                  <a:close/>
                  <a:moveTo>
                    <a:pt x="52" y="175"/>
                  </a:moveTo>
                  <a:cubicBezTo>
                    <a:pt x="52" y="176"/>
                    <a:pt x="52" y="176"/>
                    <a:pt x="51" y="176"/>
                  </a:cubicBezTo>
                  <a:cubicBezTo>
                    <a:pt x="9" y="176"/>
                    <a:pt x="9" y="176"/>
                    <a:pt x="9" y="176"/>
                  </a:cubicBezTo>
                  <a:cubicBezTo>
                    <a:pt x="9" y="176"/>
                    <a:pt x="8" y="176"/>
                    <a:pt x="8" y="175"/>
                  </a:cubicBezTo>
                  <a:cubicBezTo>
                    <a:pt x="8" y="93"/>
                    <a:pt x="8" y="93"/>
                    <a:pt x="8" y="93"/>
                  </a:cubicBezTo>
                  <a:cubicBezTo>
                    <a:pt x="8" y="93"/>
                    <a:pt x="9" y="92"/>
                    <a:pt x="9" y="92"/>
                  </a:cubicBezTo>
                  <a:cubicBezTo>
                    <a:pt x="51" y="92"/>
                    <a:pt x="51" y="92"/>
                    <a:pt x="51" y="92"/>
                  </a:cubicBezTo>
                  <a:cubicBezTo>
                    <a:pt x="52" y="92"/>
                    <a:pt x="52" y="93"/>
                    <a:pt x="52" y="93"/>
                  </a:cubicBezTo>
                  <a:lnTo>
                    <a:pt x="52" y="175"/>
                  </a:lnTo>
                  <a:close/>
                  <a:moveTo>
                    <a:pt x="176" y="104"/>
                  </a:moveTo>
                  <a:cubicBezTo>
                    <a:pt x="172" y="107"/>
                    <a:pt x="172" y="107"/>
                    <a:pt x="172" y="107"/>
                  </a:cubicBezTo>
                  <a:cubicBezTo>
                    <a:pt x="175" y="110"/>
                    <a:pt x="175" y="110"/>
                    <a:pt x="175" y="110"/>
                  </a:cubicBezTo>
                  <a:cubicBezTo>
                    <a:pt x="176" y="111"/>
                    <a:pt x="179" y="114"/>
                    <a:pt x="178" y="120"/>
                  </a:cubicBezTo>
                  <a:cubicBezTo>
                    <a:pt x="178" y="127"/>
                    <a:pt x="173" y="131"/>
                    <a:pt x="173" y="131"/>
                  </a:cubicBezTo>
                  <a:cubicBezTo>
                    <a:pt x="167" y="133"/>
                    <a:pt x="167" y="133"/>
                    <a:pt x="167" y="133"/>
                  </a:cubicBezTo>
                  <a:cubicBezTo>
                    <a:pt x="172" y="137"/>
                    <a:pt x="172" y="137"/>
                    <a:pt x="172" y="137"/>
                  </a:cubicBezTo>
                  <a:cubicBezTo>
                    <a:pt x="172" y="138"/>
                    <a:pt x="174" y="140"/>
                    <a:pt x="173" y="144"/>
                  </a:cubicBezTo>
                  <a:cubicBezTo>
                    <a:pt x="173" y="147"/>
                    <a:pt x="172" y="154"/>
                    <a:pt x="168" y="156"/>
                  </a:cubicBezTo>
                  <a:cubicBezTo>
                    <a:pt x="164" y="158"/>
                    <a:pt x="164" y="158"/>
                    <a:pt x="164" y="158"/>
                  </a:cubicBezTo>
                  <a:cubicBezTo>
                    <a:pt x="167" y="161"/>
                    <a:pt x="167" y="161"/>
                    <a:pt x="167" y="161"/>
                  </a:cubicBezTo>
                  <a:cubicBezTo>
                    <a:pt x="168" y="163"/>
                    <a:pt x="168" y="169"/>
                    <a:pt x="165" y="173"/>
                  </a:cubicBezTo>
                  <a:cubicBezTo>
                    <a:pt x="164" y="175"/>
                    <a:pt x="161" y="176"/>
                    <a:pt x="157" y="176"/>
                  </a:cubicBezTo>
                  <a:cubicBezTo>
                    <a:pt x="144" y="176"/>
                    <a:pt x="84" y="176"/>
                    <a:pt x="76" y="176"/>
                  </a:cubicBezTo>
                  <a:cubicBezTo>
                    <a:pt x="73" y="175"/>
                    <a:pt x="71" y="174"/>
                    <a:pt x="70" y="173"/>
                  </a:cubicBezTo>
                  <a:cubicBezTo>
                    <a:pt x="69" y="172"/>
                    <a:pt x="67" y="167"/>
                    <a:pt x="60" y="167"/>
                  </a:cubicBezTo>
                  <a:cubicBezTo>
                    <a:pt x="60" y="100"/>
                    <a:pt x="60" y="100"/>
                    <a:pt x="60" y="100"/>
                  </a:cubicBezTo>
                  <a:cubicBezTo>
                    <a:pt x="64" y="100"/>
                    <a:pt x="71" y="100"/>
                    <a:pt x="71" y="100"/>
                  </a:cubicBezTo>
                  <a:cubicBezTo>
                    <a:pt x="72" y="100"/>
                    <a:pt x="72" y="100"/>
                    <a:pt x="72" y="100"/>
                  </a:cubicBezTo>
                  <a:cubicBezTo>
                    <a:pt x="74" y="99"/>
                    <a:pt x="74" y="99"/>
                    <a:pt x="74" y="99"/>
                  </a:cubicBezTo>
                  <a:cubicBezTo>
                    <a:pt x="74" y="99"/>
                    <a:pt x="85" y="88"/>
                    <a:pt x="89" y="80"/>
                  </a:cubicBezTo>
                  <a:cubicBezTo>
                    <a:pt x="93" y="72"/>
                    <a:pt x="96" y="63"/>
                    <a:pt x="100" y="61"/>
                  </a:cubicBezTo>
                  <a:cubicBezTo>
                    <a:pt x="100" y="60"/>
                    <a:pt x="101" y="60"/>
                    <a:pt x="101" y="59"/>
                  </a:cubicBezTo>
                  <a:cubicBezTo>
                    <a:pt x="108" y="54"/>
                    <a:pt x="124" y="38"/>
                    <a:pt x="127" y="19"/>
                  </a:cubicBezTo>
                  <a:cubicBezTo>
                    <a:pt x="127" y="14"/>
                    <a:pt x="128" y="12"/>
                    <a:pt x="130" y="10"/>
                  </a:cubicBezTo>
                  <a:cubicBezTo>
                    <a:pt x="132" y="9"/>
                    <a:pt x="134" y="10"/>
                    <a:pt x="135" y="10"/>
                  </a:cubicBezTo>
                  <a:cubicBezTo>
                    <a:pt x="137" y="12"/>
                    <a:pt x="147" y="22"/>
                    <a:pt x="143" y="35"/>
                  </a:cubicBezTo>
                  <a:cubicBezTo>
                    <a:pt x="137" y="51"/>
                    <a:pt x="129" y="61"/>
                    <a:pt x="129" y="61"/>
                  </a:cubicBezTo>
                  <a:cubicBezTo>
                    <a:pt x="127" y="64"/>
                    <a:pt x="124" y="70"/>
                    <a:pt x="128" y="76"/>
                  </a:cubicBezTo>
                  <a:cubicBezTo>
                    <a:pt x="130" y="79"/>
                    <a:pt x="133" y="79"/>
                    <a:pt x="135" y="79"/>
                  </a:cubicBezTo>
                  <a:cubicBezTo>
                    <a:pt x="162" y="79"/>
                    <a:pt x="162" y="79"/>
                    <a:pt x="162" y="79"/>
                  </a:cubicBezTo>
                  <a:cubicBezTo>
                    <a:pt x="163" y="79"/>
                    <a:pt x="180" y="81"/>
                    <a:pt x="180" y="95"/>
                  </a:cubicBezTo>
                  <a:cubicBezTo>
                    <a:pt x="180" y="101"/>
                    <a:pt x="176" y="104"/>
                    <a:pt x="176" y="104"/>
                  </a:cubicBezTo>
                  <a:close/>
                </a:path>
              </a:pathLst>
            </a:custGeom>
            <a:solidFill>
              <a:schemeClr val="tx1"/>
            </a:solidFill>
            <a:ln w="9525">
              <a:solidFill>
                <a:schemeClr val="tx1"/>
              </a:solidFill>
              <a:round/>
              <a:headEnd/>
              <a:tailEnd/>
            </a:ln>
          </p:spPr>
          <p:txBody>
            <a:bodyPr/>
            <a:lstStyle/>
            <a:p>
              <a:endParaRPr lang="en-US" dirty="0"/>
            </a:p>
          </p:txBody>
        </p:sp>
      </p:grpSp>
      <p:sp>
        <p:nvSpPr>
          <p:cNvPr id="74" name="Text Placeholder 73">
            <a:extLst>
              <a:ext uri="{FF2B5EF4-FFF2-40B4-BE49-F238E27FC236}">
                <a16:creationId xmlns:a16="http://schemas.microsoft.com/office/drawing/2014/main" id="{6CA236DF-5114-4CA5-8620-41B9436499AA}"/>
              </a:ext>
            </a:extLst>
          </p:cNvPr>
          <p:cNvSpPr>
            <a:spLocks noGrp="1"/>
          </p:cNvSpPr>
          <p:nvPr>
            <p:ph type="body" sz="quarter" idx="13"/>
          </p:nvPr>
        </p:nvSpPr>
        <p:spPr/>
        <p:txBody>
          <a:bodyPr/>
          <a:lstStyle/>
          <a:p>
            <a:r>
              <a:rPr lang="en-US" dirty="0" smtClean="0"/>
              <a:t>Regional Fund Strategic Plan</a:t>
            </a:r>
            <a:endParaRPr lang="en-US" dirty="0"/>
          </a:p>
        </p:txBody>
      </p:sp>
      <p:grpSp>
        <p:nvGrpSpPr>
          <p:cNvPr id="28" name="Group 27" descr="clock icon">
            <a:extLst>
              <a:ext uri="{FF2B5EF4-FFF2-40B4-BE49-F238E27FC236}">
                <a16:creationId xmlns:a16="http://schemas.microsoft.com/office/drawing/2014/main" id="{0C571394-90B9-4305-A010-F2F17F3BA7D1}"/>
              </a:ext>
            </a:extLst>
          </p:cNvPr>
          <p:cNvGrpSpPr/>
          <p:nvPr/>
        </p:nvGrpSpPr>
        <p:grpSpPr>
          <a:xfrm>
            <a:off x="744537" y="3036069"/>
            <a:ext cx="823913" cy="823912"/>
            <a:chOff x="744537" y="3036069"/>
            <a:chExt cx="823913" cy="823912"/>
          </a:xfrm>
        </p:grpSpPr>
        <p:sp>
          <p:nvSpPr>
            <p:cNvPr id="45" name="Oval 68">
              <a:extLst>
                <a:ext uri="{FF2B5EF4-FFF2-40B4-BE49-F238E27FC236}">
                  <a16:creationId xmlns:a16="http://schemas.microsoft.com/office/drawing/2014/main" id="{2C8CF75B-4297-4F4C-BB5C-0BE87F16888D}"/>
                </a:ext>
                <a:ext uri="{C183D7F6-B498-43B3-948B-1728B52AA6E4}">
                  <adec:decorative xmlns:adec="http://schemas.microsoft.com/office/drawing/2017/decorative" xmlns="" val="1"/>
                </a:ext>
              </a:extLst>
            </p:cNvPr>
            <p:cNvSpPr>
              <a:spLocks noChangeArrowheads="1"/>
            </p:cNvSpPr>
            <p:nvPr/>
          </p:nvSpPr>
          <p:spPr bwMode="auto">
            <a:xfrm>
              <a:off x="744537" y="3036069"/>
              <a:ext cx="823913" cy="823912"/>
            </a:xfrm>
            <a:prstGeom prst="ellipse">
              <a:avLst/>
            </a:prstGeom>
            <a:solidFill>
              <a:srgbClr val="FFFFFF">
                <a:alpha val="20000"/>
              </a:srgbClr>
            </a:solidFill>
            <a:ln>
              <a:noFill/>
            </a:ln>
            <a:extLst/>
          </p:spPr>
          <p:txBody>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eaLnBrk="1" hangingPunct="1"/>
              <a:endParaRPr lang="en-US" altLang="en-US" dirty="0"/>
            </a:p>
          </p:txBody>
        </p:sp>
        <p:grpSp>
          <p:nvGrpSpPr>
            <p:cNvPr id="46" name="Group 45" descr="Clock">
              <a:extLst>
                <a:ext uri="{FF2B5EF4-FFF2-40B4-BE49-F238E27FC236}">
                  <a16:creationId xmlns:a16="http://schemas.microsoft.com/office/drawing/2014/main" id="{1C027AC2-76F8-4218-8C73-C8413E8B412B}"/>
                </a:ext>
              </a:extLst>
            </p:cNvPr>
            <p:cNvGrpSpPr/>
            <p:nvPr/>
          </p:nvGrpSpPr>
          <p:grpSpPr bwMode="auto">
            <a:xfrm>
              <a:off x="982527" y="3270522"/>
              <a:ext cx="343634" cy="344872"/>
              <a:chOff x="9155465" y="4372601"/>
              <a:chExt cx="343634" cy="344872"/>
            </a:xfrm>
            <a:solidFill>
              <a:schemeClr val="tx1"/>
            </a:solidFill>
          </p:grpSpPr>
          <p:sp>
            <p:nvSpPr>
              <p:cNvPr id="47" name="Freeform 158">
                <a:extLst>
                  <a:ext uri="{FF2B5EF4-FFF2-40B4-BE49-F238E27FC236}">
                    <a16:creationId xmlns:a16="http://schemas.microsoft.com/office/drawing/2014/main" id="{C75923E9-28C4-400A-99FC-AAC15C61ED8A}"/>
                  </a:ext>
                </a:extLst>
              </p:cNvPr>
              <p:cNvSpPr>
                <a:spLocks noEditPoints="1"/>
              </p:cNvSpPr>
              <p:nvPr/>
            </p:nvSpPr>
            <p:spPr bwMode="auto">
              <a:xfrm>
                <a:off x="9379198" y="4372601"/>
                <a:ext cx="119901" cy="101360"/>
              </a:xfrm>
              <a:custGeom>
                <a:avLst/>
                <a:gdLst>
                  <a:gd name="T0" fmla="*/ 50 w 63"/>
                  <a:gd name="T1" fmla="*/ 53 h 53"/>
                  <a:gd name="T2" fmla="*/ 47 w 63"/>
                  <a:gd name="T3" fmla="*/ 49 h 53"/>
                  <a:gd name="T4" fmla="*/ 4 w 63"/>
                  <a:gd name="T5" fmla="*/ 15 h 53"/>
                  <a:gd name="T6" fmla="*/ 0 w 63"/>
                  <a:gd name="T7" fmla="*/ 14 h 53"/>
                  <a:gd name="T8" fmla="*/ 2 w 63"/>
                  <a:gd name="T9" fmla="*/ 10 h 53"/>
                  <a:gd name="T10" fmla="*/ 19 w 63"/>
                  <a:gd name="T11" fmla="*/ 0 h 53"/>
                  <a:gd name="T12" fmla="*/ 42 w 63"/>
                  <a:gd name="T13" fmla="*/ 11 h 53"/>
                  <a:gd name="T14" fmla="*/ 52 w 63"/>
                  <a:gd name="T15" fmla="*/ 50 h 53"/>
                  <a:gd name="T16" fmla="*/ 50 w 63"/>
                  <a:gd name="T17" fmla="*/ 53 h 53"/>
                  <a:gd name="T18" fmla="*/ 10 w 63"/>
                  <a:gd name="T19" fmla="*/ 11 h 53"/>
                  <a:gd name="T20" fmla="*/ 50 w 63"/>
                  <a:gd name="T21" fmla="*/ 42 h 53"/>
                  <a:gd name="T22" fmla="*/ 39 w 63"/>
                  <a:gd name="T23" fmla="*/ 16 h 53"/>
                  <a:gd name="T24" fmla="*/ 19 w 63"/>
                  <a:gd name="T25" fmla="*/ 6 h 53"/>
                  <a:gd name="T26" fmla="*/ 10 w 63"/>
                  <a:gd name="T27"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50" y="53"/>
                    </a:moveTo>
                    <a:cubicBezTo>
                      <a:pt x="47" y="49"/>
                      <a:pt x="47" y="49"/>
                      <a:pt x="47" y="49"/>
                    </a:cubicBezTo>
                    <a:cubicBezTo>
                      <a:pt x="37" y="33"/>
                      <a:pt x="22" y="21"/>
                      <a:pt x="4" y="15"/>
                    </a:cubicBezTo>
                    <a:cubicBezTo>
                      <a:pt x="0" y="14"/>
                      <a:pt x="0" y="14"/>
                      <a:pt x="0" y="14"/>
                    </a:cubicBezTo>
                    <a:cubicBezTo>
                      <a:pt x="2" y="10"/>
                      <a:pt x="2" y="10"/>
                      <a:pt x="2" y="10"/>
                    </a:cubicBezTo>
                    <a:cubicBezTo>
                      <a:pt x="6" y="5"/>
                      <a:pt x="11" y="0"/>
                      <a:pt x="19" y="0"/>
                    </a:cubicBezTo>
                    <a:cubicBezTo>
                      <a:pt x="26" y="0"/>
                      <a:pt x="33" y="4"/>
                      <a:pt x="42" y="11"/>
                    </a:cubicBezTo>
                    <a:cubicBezTo>
                      <a:pt x="63" y="27"/>
                      <a:pt x="61" y="38"/>
                      <a:pt x="52" y="50"/>
                    </a:cubicBezTo>
                    <a:lnTo>
                      <a:pt x="50" y="53"/>
                    </a:lnTo>
                    <a:close/>
                    <a:moveTo>
                      <a:pt x="10" y="11"/>
                    </a:moveTo>
                    <a:cubicBezTo>
                      <a:pt x="26" y="17"/>
                      <a:pt x="40" y="28"/>
                      <a:pt x="50" y="42"/>
                    </a:cubicBezTo>
                    <a:cubicBezTo>
                      <a:pt x="54" y="36"/>
                      <a:pt x="55" y="29"/>
                      <a:pt x="39" y="16"/>
                    </a:cubicBezTo>
                    <a:cubicBezTo>
                      <a:pt x="30" y="9"/>
                      <a:pt x="24" y="6"/>
                      <a:pt x="19" y="6"/>
                    </a:cubicBezTo>
                    <a:cubicBezTo>
                      <a:pt x="16" y="6"/>
                      <a:pt x="13" y="8"/>
                      <a:pt x="10" y="11"/>
                    </a:cubicBezTo>
                    <a:close/>
                  </a:path>
                </a:pathLst>
              </a:custGeom>
              <a:grpFill/>
              <a:ln w="6350">
                <a:solidFill>
                  <a:schemeClr val="tx1"/>
                </a:solidFill>
                <a:round/>
                <a:headEnd/>
                <a:tailEnd/>
              </a:ln>
              <a:extLst/>
            </p:spPr>
            <p:txBody>
              <a:bodyPr/>
              <a:lstStyle/>
              <a:p>
                <a:pPr eaLnBrk="1" fontAlgn="auto" hangingPunct="1">
                  <a:spcBef>
                    <a:spcPts val="0"/>
                  </a:spcBef>
                  <a:spcAft>
                    <a:spcPts val="0"/>
                  </a:spcAft>
                  <a:defRPr/>
                </a:pPr>
                <a:endParaRPr lang="en-US" dirty="0">
                  <a:latin typeface="+mn-lt"/>
                </a:endParaRPr>
              </a:p>
            </p:txBody>
          </p:sp>
          <p:sp>
            <p:nvSpPr>
              <p:cNvPr id="48" name="Freeform 159">
                <a:extLst>
                  <a:ext uri="{FF2B5EF4-FFF2-40B4-BE49-F238E27FC236}">
                    <a16:creationId xmlns:a16="http://schemas.microsoft.com/office/drawing/2014/main" id="{FEFFD0C9-5B02-425B-A466-52E458FDDD1A}"/>
                  </a:ext>
                </a:extLst>
              </p:cNvPr>
              <p:cNvSpPr>
                <a:spLocks noEditPoints="1"/>
              </p:cNvSpPr>
              <p:nvPr/>
            </p:nvSpPr>
            <p:spPr bwMode="auto">
              <a:xfrm>
                <a:off x="9155465" y="4372601"/>
                <a:ext cx="119901" cy="101360"/>
              </a:xfrm>
              <a:custGeom>
                <a:avLst/>
                <a:gdLst>
                  <a:gd name="T0" fmla="*/ 13 w 63"/>
                  <a:gd name="T1" fmla="*/ 53 h 53"/>
                  <a:gd name="T2" fmla="*/ 10 w 63"/>
                  <a:gd name="T3" fmla="*/ 50 h 53"/>
                  <a:gd name="T4" fmla="*/ 20 w 63"/>
                  <a:gd name="T5" fmla="*/ 11 h 53"/>
                  <a:gd name="T6" fmla="*/ 44 w 63"/>
                  <a:gd name="T7" fmla="*/ 0 h 53"/>
                  <a:gd name="T8" fmla="*/ 60 w 63"/>
                  <a:gd name="T9" fmla="*/ 10 h 53"/>
                  <a:gd name="T10" fmla="*/ 63 w 63"/>
                  <a:gd name="T11" fmla="*/ 14 h 53"/>
                  <a:gd name="T12" fmla="*/ 59 w 63"/>
                  <a:gd name="T13" fmla="*/ 15 h 53"/>
                  <a:gd name="T14" fmla="*/ 15 w 63"/>
                  <a:gd name="T15" fmla="*/ 49 h 53"/>
                  <a:gd name="T16" fmla="*/ 13 w 63"/>
                  <a:gd name="T17" fmla="*/ 53 h 53"/>
                  <a:gd name="T18" fmla="*/ 44 w 63"/>
                  <a:gd name="T19" fmla="*/ 6 h 53"/>
                  <a:gd name="T20" fmla="*/ 24 w 63"/>
                  <a:gd name="T21" fmla="*/ 16 h 53"/>
                  <a:gd name="T22" fmla="*/ 13 w 63"/>
                  <a:gd name="T23" fmla="*/ 42 h 53"/>
                  <a:gd name="T24" fmla="*/ 53 w 63"/>
                  <a:gd name="T25" fmla="*/ 11 h 53"/>
                  <a:gd name="T26" fmla="*/ 44 w 63"/>
                  <a:gd name="T2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13" y="53"/>
                    </a:moveTo>
                    <a:cubicBezTo>
                      <a:pt x="10" y="50"/>
                      <a:pt x="10" y="50"/>
                      <a:pt x="10" y="50"/>
                    </a:cubicBezTo>
                    <a:cubicBezTo>
                      <a:pt x="2" y="38"/>
                      <a:pt x="0" y="27"/>
                      <a:pt x="20" y="11"/>
                    </a:cubicBezTo>
                    <a:cubicBezTo>
                      <a:pt x="30" y="4"/>
                      <a:pt x="37" y="0"/>
                      <a:pt x="44" y="0"/>
                    </a:cubicBezTo>
                    <a:cubicBezTo>
                      <a:pt x="51" y="0"/>
                      <a:pt x="56" y="5"/>
                      <a:pt x="60" y="10"/>
                    </a:cubicBezTo>
                    <a:cubicBezTo>
                      <a:pt x="63" y="14"/>
                      <a:pt x="63" y="14"/>
                      <a:pt x="63" y="14"/>
                    </a:cubicBezTo>
                    <a:cubicBezTo>
                      <a:pt x="59" y="15"/>
                      <a:pt x="59" y="15"/>
                      <a:pt x="59" y="15"/>
                    </a:cubicBezTo>
                    <a:cubicBezTo>
                      <a:pt x="41" y="21"/>
                      <a:pt x="26" y="33"/>
                      <a:pt x="15" y="49"/>
                    </a:cubicBezTo>
                    <a:lnTo>
                      <a:pt x="13" y="53"/>
                    </a:lnTo>
                    <a:close/>
                    <a:moveTo>
                      <a:pt x="44" y="6"/>
                    </a:moveTo>
                    <a:cubicBezTo>
                      <a:pt x="39" y="6"/>
                      <a:pt x="32" y="9"/>
                      <a:pt x="24" y="16"/>
                    </a:cubicBezTo>
                    <a:cubicBezTo>
                      <a:pt x="8" y="29"/>
                      <a:pt x="9" y="36"/>
                      <a:pt x="13" y="42"/>
                    </a:cubicBezTo>
                    <a:cubicBezTo>
                      <a:pt x="23" y="28"/>
                      <a:pt x="37" y="17"/>
                      <a:pt x="53" y="11"/>
                    </a:cubicBezTo>
                    <a:cubicBezTo>
                      <a:pt x="50" y="8"/>
                      <a:pt x="47" y="6"/>
                      <a:pt x="44" y="6"/>
                    </a:cubicBezTo>
                    <a:close/>
                  </a:path>
                </a:pathLst>
              </a:custGeom>
              <a:grpFill/>
              <a:ln w="6350">
                <a:solidFill>
                  <a:schemeClr val="tx1"/>
                </a:solidFill>
                <a:round/>
                <a:headEnd/>
                <a:tailEnd/>
              </a:ln>
              <a:extLst/>
            </p:spPr>
            <p:txBody>
              <a:bodyPr/>
              <a:lstStyle/>
              <a:p>
                <a:pPr eaLnBrk="1" fontAlgn="auto" hangingPunct="1">
                  <a:spcBef>
                    <a:spcPts val="0"/>
                  </a:spcBef>
                  <a:spcAft>
                    <a:spcPts val="0"/>
                  </a:spcAft>
                  <a:defRPr/>
                </a:pPr>
                <a:endParaRPr lang="en-US" dirty="0">
                  <a:latin typeface="+mn-lt"/>
                </a:endParaRPr>
              </a:p>
            </p:txBody>
          </p:sp>
          <p:sp>
            <p:nvSpPr>
              <p:cNvPr id="49" name="Freeform 160">
                <a:extLst>
                  <a:ext uri="{FF2B5EF4-FFF2-40B4-BE49-F238E27FC236}">
                    <a16:creationId xmlns:a16="http://schemas.microsoft.com/office/drawing/2014/main" id="{6473D043-28E1-435C-A0EB-1B87812C54AA}"/>
                  </a:ext>
                </a:extLst>
              </p:cNvPr>
              <p:cNvSpPr>
                <a:spLocks/>
              </p:cNvSpPr>
              <p:nvPr/>
            </p:nvSpPr>
            <p:spPr bwMode="auto">
              <a:xfrm>
                <a:off x="9196256" y="4671737"/>
                <a:ext cx="43263" cy="44500"/>
              </a:xfrm>
              <a:custGeom>
                <a:avLst/>
                <a:gdLst>
                  <a:gd name="T0" fmla="*/ 6 w 35"/>
                  <a:gd name="T1" fmla="*/ 36 h 36"/>
                  <a:gd name="T2" fmla="*/ 0 w 35"/>
                  <a:gd name="T3" fmla="*/ 30 h 36"/>
                  <a:gd name="T4" fmla="*/ 29 w 35"/>
                  <a:gd name="T5" fmla="*/ 0 h 36"/>
                  <a:gd name="T6" fmla="*/ 35 w 35"/>
                  <a:gd name="T7" fmla="*/ 8 h 36"/>
                  <a:gd name="T8" fmla="*/ 6 w 35"/>
                  <a:gd name="T9" fmla="*/ 36 h 36"/>
                </a:gdLst>
                <a:ahLst/>
                <a:cxnLst>
                  <a:cxn ang="0">
                    <a:pos x="T0" y="T1"/>
                  </a:cxn>
                  <a:cxn ang="0">
                    <a:pos x="T2" y="T3"/>
                  </a:cxn>
                  <a:cxn ang="0">
                    <a:pos x="T4" y="T5"/>
                  </a:cxn>
                  <a:cxn ang="0">
                    <a:pos x="T6" y="T7"/>
                  </a:cxn>
                  <a:cxn ang="0">
                    <a:pos x="T8" y="T9"/>
                  </a:cxn>
                </a:cxnLst>
                <a:rect l="0" t="0" r="r" b="b"/>
                <a:pathLst>
                  <a:path w="35" h="36">
                    <a:moveTo>
                      <a:pt x="6" y="36"/>
                    </a:moveTo>
                    <a:lnTo>
                      <a:pt x="0" y="30"/>
                    </a:lnTo>
                    <a:lnTo>
                      <a:pt x="29" y="0"/>
                    </a:lnTo>
                    <a:lnTo>
                      <a:pt x="35" y="8"/>
                    </a:lnTo>
                    <a:lnTo>
                      <a:pt x="6" y="36"/>
                    </a:lnTo>
                    <a:close/>
                  </a:path>
                </a:pathLst>
              </a:custGeom>
              <a:grpFill/>
              <a:ln w="6350">
                <a:solidFill>
                  <a:schemeClr val="tx1"/>
                </a:solidFill>
                <a:round/>
                <a:headEnd/>
                <a:tailEnd/>
              </a:ln>
              <a:extLst/>
            </p:spPr>
            <p:txBody>
              <a:bodyPr/>
              <a:lstStyle/>
              <a:p>
                <a:pPr eaLnBrk="1" fontAlgn="auto" hangingPunct="1">
                  <a:spcBef>
                    <a:spcPts val="0"/>
                  </a:spcBef>
                  <a:spcAft>
                    <a:spcPts val="0"/>
                  </a:spcAft>
                  <a:defRPr/>
                </a:pPr>
                <a:endParaRPr lang="en-US" dirty="0">
                  <a:latin typeface="+mn-lt"/>
                </a:endParaRPr>
              </a:p>
            </p:txBody>
          </p:sp>
          <p:sp>
            <p:nvSpPr>
              <p:cNvPr id="50" name="Freeform 161">
                <a:extLst>
                  <a:ext uri="{FF2B5EF4-FFF2-40B4-BE49-F238E27FC236}">
                    <a16:creationId xmlns:a16="http://schemas.microsoft.com/office/drawing/2014/main" id="{75DE641E-F64A-4A42-8BDF-F61276A87FA7}"/>
                  </a:ext>
                </a:extLst>
              </p:cNvPr>
              <p:cNvSpPr>
                <a:spLocks/>
              </p:cNvSpPr>
              <p:nvPr/>
            </p:nvSpPr>
            <p:spPr bwMode="auto">
              <a:xfrm>
                <a:off x="9413809" y="4671737"/>
                <a:ext cx="45736" cy="45736"/>
              </a:xfrm>
              <a:custGeom>
                <a:avLst/>
                <a:gdLst>
                  <a:gd name="T0" fmla="*/ 29 w 37"/>
                  <a:gd name="T1" fmla="*/ 37 h 37"/>
                  <a:gd name="T2" fmla="*/ 0 w 37"/>
                  <a:gd name="T3" fmla="*/ 8 h 37"/>
                  <a:gd name="T4" fmla="*/ 6 w 37"/>
                  <a:gd name="T5" fmla="*/ 0 h 37"/>
                  <a:gd name="T6" fmla="*/ 37 w 37"/>
                  <a:gd name="T7" fmla="*/ 31 h 37"/>
                  <a:gd name="T8" fmla="*/ 29 w 37"/>
                  <a:gd name="T9" fmla="*/ 37 h 37"/>
                </a:gdLst>
                <a:ahLst/>
                <a:cxnLst>
                  <a:cxn ang="0">
                    <a:pos x="T0" y="T1"/>
                  </a:cxn>
                  <a:cxn ang="0">
                    <a:pos x="T2" y="T3"/>
                  </a:cxn>
                  <a:cxn ang="0">
                    <a:pos x="T4" y="T5"/>
                  </a:cxn>
                  <a:cxn ang="0">
                    <a:pos x="T6" y="T7"/>
                  </a:cxn>
                  <a:cxn ang="0">
                    <a:pos x="T8" y="T9"/>
                  </a:cxn>
                </a:cxnLst>
                <a:rect l="0" t="0" r="r" b="b"/>
                <a:pathLst>
                  <a:path w="37" h="37">
                    <a:moveTo>
                      <a:pt x="29" y="37"/>
                    </a:moveTo>
                    <a:lnTo>
                      <a:pt x="0" y="8"/>
                    </a:lnTo>
                    <a:lnTo>
                      <a:pt x="6" y="0"/>
                    </a:lnTo>
                    <a:lnTo>
                      <a:pt x="37" y="31"/>
                    </a:lnTo>
                    <a:lnTo>
                      <a:pt x="29" y="37"/>
                    </a:lnTo>
                    <a:close/>
                  </a:path>
                </a:pathLst>
              </a:custGeom>
              <a:grpFill/>
              <a:ln w="6350">
                <a:solidFill>
                  <a:schemeClr val="tx1"/>
                </a:solidFill>
                <a:round/>
                <a:headEnd/>
                <a:tailEnd/>
              </a:ln>
              <a:extLst/>
            </p:spPr>
            <p:txBody>
              <a:bodyPr/>
              <a:lstStyle/>
              <a:p>
                <a:pPr eaLnBrk="1" fontAlgn="auto" hangingPunct="1">
                  <a:spcBef>
                    <a:spcPts val="0"/>
                  </a:spcBef>
                  <a:spcAft>
                    <a:spcPts val="0"/>
                  </a:spcAft>
                  <a:defRPr/>
                </a:pPr>
                <a:endParaRPr lang="en-US" dirty="0">
                  <a:latin typeface="+mn-lt"/>
                </a:endParaRPr>
              </a:p>
            </p:txBody>
          </p:sp>
          <p:sp>
            <p:nvSpPr>
              <p:cNvPr id="51" name="Freeform 162">
                <a:extLst>
                  <a:ext uri="{FF2B5EF4-FFF2-40B4-BE49-F238E27FC236}">
                    <a16:creationId xmlns:a16="http://schemas.microsoft.com/office/drawing/2014/main" id="{893761D4-3EB3-4B41-9D51-60FFF3ABA1F5}"/>
                  </a:ext>
                </a:extLst>
              </p:cNvPr>
              <p:cNvSpPr>
                <a:spLocks noEditPoints="1"/>
              </p:cNvSpPr>
              <p:nvPr/>
            </p:nvSpPr>
            <p:spPr bwMode="auto">
              <a:xfrm>
                <a:off x="9167826" y="4397323"/>
                <a:ext cx="320149" cy="320149"/>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6 h 168"/>
                  <a:gd name="T12" fmla="*/ 6 w 168"/>
                  <a:gd name="T13" fmla="*/ 84 h 168"/>
                  <a:gd name="T14" fmla="*/ 84 w 168"/>
                  <a:gd name="T15" fmla="*/ 162 h 168"/>
                  <a:gd name="T16" fmla="*/ 162 w 168"/>
                  <a:gd name="T17" fmla="*/ 84 h 168"/>
                  <a:gd name="T18" fmla="*/ 84 w 168"/>
                  <a:gd name="T1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1"/>
                      <a:pt x="0" y="84"/>
                    </a:cubicBezTo>
                    <a:cubicBezTo>
                      <a:pt x="0" y="38"/>
                      <a:pt x="38" y="0"/>
                      <a:pt x="84" y="0"/>
                    </a:cubicBezTo>
                    <a:cubicBezTo>
                      <a:pt x="130" y="0"/>
                      <a:pt x="168" y="38"/>
                      <a:pt x="168" y="84"/>
                    </a:cubicBezTo>
                    <a:cubicBezTo>
                      <a:pt x="168" y="131"/>
                      <a:pt x="130" y="168"/>
                      <a:pt x="84" y="168"/>
                    </a:cubicBezTo>
                    <a:close/>
                    <a:moveTo>
                      <a:pt x="84" y="6"/>
                    </a:moveTo>
                    <a:cubicBezTo>
                      <a:pt x="41" y="6"/>
                      <a:pt x="6" y="41"/>
                      <a:pt x="6" y="84"/>
                    </a:cubicBezTo>
                    <a:cubicBezTo>
                      <a:pt x="6" y="127"/>
                      <a:pt x="41" y="162"/>
                      <a:pt x="84" y="162"/>
                    </a:cubicBezTo>
                    <a:cubicBezTo>
                      <a:pt x="127" y="162"/>
                      <a:pt x="162" y="127"/>
                      <a:pt x="162" y="84"/>
                    </a:cubicBezTo>
                    <a:cubicBezTo>
                      <a:pt x="162" y="41"/>
                      <a:pt x="127" y="6"/>
                      <a:pt x="84" y="6"/>
                    </a:cubicBezTo>
                    <a:close/>
                  </a:path>
                </a:pathLst>
              </a:custGeom>
              <a:grpFill/>
              <a:ln w="6350">
                <a:solidFill>
                  <a:schemeClr val="tx1"/>
                </a:solidFill>
                <a:round/>
                <a:headEnd/>
                <a:tailEnd/>
              </a:ln>
              <a:extLst/>
            </p:spPr>
            <p:txBody>
              <a:bodyPr/>
              <a:lstStyle/>
              <a:p>
                <a:pPr eaLnBrk="1" fontAlgn="auto" hangingPunct="1">
                  <a:spcBef>
                    <a:spcPts val="0"/>
                  </a:spcBef>
                  <a:spcAft>
                    <a:spcPts val="0"/>
                  </a:spcAft>
                  <a:defRPr/>
                </a:pPr>
                <a:endParaRPr lang="en-US" dirty="0">
                  <a:latin typeface="+mn-lt"/>
                </a:endParaRPr>
              </a:p>
            </p:txBody>
          </p:sp>
          <p:sp>
            <p:nvSpPr>
              <p:cNvPr id="52" name="Freeform 163">
                <a:extLst>
                  <a:ext uri="{FF2B5EF4-FFF2-40B4-BE49-F238E27FC236}">
                    <a16:creationId xmlns:a16="http://schemas.microsoft.com/office/drawing/2014/main" id="{6D7BA2D0-32F1-40AE-BCF7-0031E808F400}"/>
                  </a:ext>
                </a:extLst>
              </p:cNvPr>
              <p:cNvSpPr>
                <a:spLocks/>
              </p:cNvSpPr>
              <p:nvPr/>
            </p:nvSpPr>
            <p:spPr bwMode="auto">
              <a:xfrm>
                <a:off x="9234575" y="4446767"/>
                <a:ext cx="100124" cy="126082"/>
              </a:xfrm>
              <a:custGeom>
                <a:avLst/>
                <a:gdLst>
                  <a:gd name="T0" fmla="*/ 81 w 81"/>
                  <a:gd name="T1" fmla="*/ 102 h 102"/>
                  <a:gd name="T2" fmla="*/ 0 w 81"/>
                  <a:gd name="T3" fmla="*/ 102 h 102"/>
                  <a:gd name="T4" fmla="*/ 0 w 81"/>
                  <a:gd name="T5" fmla="*/ 93 h 102"/>
                  <a:gd name="T6" fmla="*/ 72 w 81"/>
                  <a:gd name="T7" fmla="*/ 93 h 102"/>
                  <a:gd name="T8" fmla="*/ 72 w 81"/>
                  <a:gd name="T9" fmla="*/ 0 h 102"/>
                  <a:gd name="T10" fmla="*/ 81 w 81"/>
                  <a:gd name="T11" fmla="*/ 0 h 102"/>
                  <a:gd name="T12" fmla="*/ 81 w 81"/>
                  <a:gd name="T13" fmla="*/ 102 h 102"/>
                </a:gdLst>
                <a:ahLst/>
                <a:cxnLst>
                  <a:cxn ang="0">
                    <a:pos x="T0" y="T1"/>
                  </a:cxn>
                  <a:cxn ang="0">
                    <a:pos x="T2" y="T3"/>
                  </a:cxn>
                  <a:cxn ang="0">
                    <a:pos x="T4" y="T5"/>
                  </a:cxn>
                  <a:cxn ang="0">
                    <a:pos x="T6" y="T7"/>
                  </a:cxn>
                  <a:cxn ang="0">
                    <a:pos x="T8" y="T9"/>
                  </a:cxn>
                  <a:cxn ang="0">
                    <a:pos x="T10" y="T11"/>
                  </a:cxn>
                  <a:cxn ang="0">
                    <a:pos x="T12" y="T13"/>
                  </a:cxn>
                </a:cxnLst>
                <a:rect l="0" t="0" r="r" b="b"/>
                <a:pathLst>
                  <a:path w="81" h="102">
                    <a:moveTo>
                      <a:pt x="81" y="102"/>
                    </a:moveTo>
                    <a:lnTo>
                      <a:pt x="0" y="102"/>
                    </a:lnTo>
                    <a:lnTo>
                      <a:pt x="0" y="93"/>
                    </a:lnTo>
                    <a:lnTo>
                      <a:pt x="72" y="93"/>
                    </a:lnTo>
                    <a:lnTo>
                      <a:pt x="72" y="0"/>
                    </a:lnTo>
                    <a:lnTo>
                      <a:pt x="81" y="0"/>
                    </a:lnTo>
                    <a:lnTo>
                      <a:pt x="81" y="102"/>
                    </a:lnTo>
                    <a:close/>
                  </a:path>
                </a:pathLst>
              </a:custGeom>
              <a:grpFill/>
              <a:ln w="6350">
                <a:solidFill>
                  <a:schemeClr val="tx1"/>
                </a:solidFill>
                <a:round/>
                <a:headEnd/>
                <a:tailEnd/>
              </a:ln>
              <a:extLst/>
            </p:spPr>
            <p:txBody>
              <a:bodyPr/>
              <a:lstStyle/>
              <a:p>
                <a:pPr eaLnBrk="1" fontAlgn="auto" hangingPunct="1">
                  <a:spcBef>
                    <a:spcPts val="0"/>
                  </a:spcBef>
                  <a:spcAft>
                    <a:spcPts val="0"/>
                  </a:spcAft>
                  <a:defRPr/>
                </a:pPr>
                <a:endParaRPr lang="en-US" dirty="0">
                  <a:latin typeface="+mn-lt"/>
                </a:endParaRPr>
              </a:p>
            </p:txBody>
          </p:sp>
        </p:grpSp>
      </p:grpSp>
      <p:sp>
        <p:nvSpPr>
          <p:cNvPr id="75" name="Text Placeholder 74">
            <a:extLst>
              <a:ext uri="{FF2B5EF4-FFF2-40B4-BE49-F238E27FC236}">
                <a16:creationId xmlns:a16="http://schemas.microsoft.com/office/drawing/2014/main" id="{DB5B3156-755F-47BB-AFCD-9C4855B037F1}"/>
              </a:ext>
            </a:extLst>
          </p:cNvPr>
          <p:cNvSpPr>
            <a:spLocks noGrp="1"/>
          </p:cNvSpPr>
          <p:nvPr>
            <p:ph type="body" sz="quarter" idx="14"/>
          </p:nvPr>
        </p:nvSpPr>
        <p:spPr/>
        <p:txBody>
          <a:bodyPr/>
          <a:lstStyle/>
          <a:p>
            <a:r>
              <a:rPr lang="en-US" dirty="0" smtClean="0"/>
              <a:t>SBF Mission Statement</a:t>
            </a:r>
            <a:endParaRPr lang="en-US" dirty="0"/>
          </a:p>
        </p:txBody>
      </p:sp>
      <p:grpSp>
        <p:nvGrpSpPr>
          <p:cNvPr id="31" name="Group 30" descr="search icon">
            <a:extLst>
              <a:ext uri="{FF2B5EF4-FFF2-40B4-BE49-F238E27FC236}">
                <a16:creationId xmlns:a16="http://schemas.microsoft.com/office/drawing/2014/main" id="{C5F28D29-D0F3-4DAC-898B-07FE8DA57557}"/>
              </a:ext>
            </a:extLst>
          </p:cNvPr>
          <p:cNvGrpSpPr/>
          <p:nvPr/>
        </p:nvGrpSpPr>
        <p:grpSpPr>
          <a:xfrm>
            <a:off x="744537" y="3975887"/>
            <a:ext cx="823913" cy="823912"/>
            <a:chOff x="744537" y="3975887"/>
            <a:chExt cx="823913" cy="823912"/>
          </a:xfrm>
        </p:grpSpPr>
        <p:sp>
          <p:nvSpPr>
            <p:cNvPr id="54" name="Oval 68">
              <a:extLst>
                <a:ext uri="{FF2B5EF4-FFF2-40B4-BE49-F238E27FC236}">
                  <a16:creationId xmlns:a16="http://schemas.microsoft.com/office/drawing/2014/main" id="{33B80E49-94B9-44A5-A4BD-A0094115A8DB}"/>
                </a:ext>
                <a:ext uri="{C183D7F6-B498-43B3-948B-1728B52AA6E4}">
                  <adec:decorative xmlns:adec="http://schemas.microsoft.com/office/drawing/2017/decorative" xmlns="" val="1"/>
                </a:ext>
              </a:extLst>
            </p:cNvPr>
            <p:cNvSpPr>
              <a:spLocks noChangeArrowheads="1"/>
            </p:cNvSpPr>
            <p:nvPr/>
          </p:nvSpPr>
          <p:spPr bwMode="auto">
            <a:xfrm>
              <a:off x="744537" y="3975887"/>
              <a:ext cx="823913" cy="823912"/>
            </a:xfrm>
            <a:prstGeom prst="ellipse">
              <a:avLst/>
            </a:prstGeom>
            <a:solidFill>
              <a:srgbClr val="FFFFFF">
                <a:alpha val="20000"/>
              </a:srgbClr>
            </a:solidFill>
            <a:ln w="57150">
              <a:noFill/>
              <a:round/>
              <a:headEnd/>
              <a:tailEnd/>
            </a:ln>
            <a:extLst/>
          </p:spPr>
          <p:txBody>
            <a:bodyPr/>
            <a:lstStyle/>
            <a:p>
              <a:pPr eaLnBrk="1" fontAlgn="auto" hangingPunct="1">
                <a:spcBef>
                  <a:spcPts val="0"/>
                </a:spcBef>
                <a:spcAft>
                  <a:spcPts val="0"/>
                </a:spcAft>
                <a:defRPr/>
              </a:pPr>
              <a:endParaRPr lang="en-US" dirty="0">
                <a:latin typeface="+mn-lt"/>
              </a:endParaRPr>
            </a:p>
          </p:txBody>
        </p:sp>
        <p:grpSp>
          <p:nvGrpSpPr>
            <p:cNvPr id="55" name="Group 54" descr="Unlock">
              <a:extLst>
                <a:ext uri="{FF2B5EF4-FFF2-40B4-BE49-F238E27FC236}">
                  <a16:creationId xmlns:a16="http://schemas.microsoft.com/office/drawing/2014/main" id="{B8F32770-F420-458B-B3DB-2F0E99DD574F}"/>
                </a:ext>
              </a:extLst>
            </p:cNvPr>
            <p:cNvGrpSpPr/>
            <p:nvPr/>
          </p:nvGrpSpPr>
          <p:grpSpPr bwMode="auto">
            <a:xfrm>
              <a:off x="993177" y="4210484"/>
              <a:ext cx="360941" cy="337455"/>
              <a:chOff x="6955211" y="4365185"/>
              <a:chExt cx="360941" cy="337455"/>
            </a:xfrm>
            <a:solidFill>
              <a:schemeClr val="tx1"/>
            </a:solidFill>
          </p:grpSpPr>
          <p:sp>
            <p:nvSpPr>
              <p:cNvPr id="56" name="Freeform 188">
                <a:extLst>
                  <a:ext uri="{FF2B5EF4-FFF2-40B4-BE49-F238E27FC236}">
                    <a16:creationId xmlns:a16="http://schemas.microsoft.com/office/drawing/2014/main" id="{8076EF42-2725-44C4-9A27-D75D71B8FE46}"/>
                  </a:ext>
                </a:extLst>
              </p:cNvPr>
              <p:cNvSpPr>
                <a:spLocks/>
              </p:cNvSpPr>
              <p:nvPr/>
            </p:nvSpPr>
            <p:spPr bwMode="auto">
              <a:xfrm>
                <a:off x="6955211" y="4365185"/>
                <a:ext cx="337455" cy="337455"/>
              </a:xfrm>
              <a:custGeom>
                <a:avLst/>
                <a:gdLst>
                  <a:gd name="T0" fmla="*/ 88 w 177"/>
                  <a:gd name="T1" fmla="*/ 177 h 177"/>
                  <a:gd name="T2" fmla="*/ 26 w 177"/>
                  <a:gd name="T3" fmla="*/ 151 h 177"/>
                  <a:gd name="T4" fmla="*/ 0 w 177"/>
                  <a:gd name="T5" fmla="*/ 89 h 177"/>
                  <a:gd name="T6" fmla="*/ 26 w 177"/>
                  <a:gd name="T7" fmla="*/ 27 h 177"/>
                  <a:gd name="T8" fmla="*/ 88 w 177"/>
                  <a:gd name="T9" fmla="*/ 0 h 177"/>
                  <a:gd name="T10" fmla="*/ 88 w 177"/>
                  <a:gd name="T11" fmla="*/ 0 h 177"/>
                  <a:gd name="T12" fmla="*/ 177 w 177"/>
                  <a:gd name="T13" fmla="*/ 88 h 177"/>
                  <a:gd name="T14" fmla="*/ 171 w 177"/>
                  <a:gd name="T15" fmla="*/ 88 h 177"/>
                  <a:gd name="T16" fmla="*/ 88 w 177"/>
                  <a:gd name="T17" fmla="*/ 6 h 177"/>
                  <a:gd name="T18" fmla="*/ 88 w 177"/>
                  <a:gd name="T19" fmla="*/ 6 h 177"/>
                  <a:gd name="T20" fmla="*/ 30 w 177"/>
                  <a:gd name="T21" fmla="*/ 31 h 177"/>
                  <a:gd name="T22" fmla="*/ 6 w 177"/>
                  <a:gd name="T23" fmla="*/ 89 h 177"/>
                  <a:gd name="T24" fmla="*/ 31 w 177"/>
                  <a:gd name="T25" fmla="*/ 147 h 177"/>
                  <a:gd name="T26" fmla="*/ 88 w 177"/>
                  <a:gd name="T27" fmla="*/ 171 h 177"/>
                  <a:gd name="T28" fmla="*/ 89 w 177"/>
                  <a:gd name="T29" fmla="*/ 171 h 177"/>
                  <a:gd name="T30" fmla="*/ 155 w 177"/>
                  <a:gd name="T31" fmla="*/ 136 h 177"/>
                  <a:gd name="T32" fmla="*/ 160 w 177"/>
                  <a:gd name="T33" fmla="*/ 140 h 177"/>
                  <a:gd name="T34" fmla="*/ 89 w 177"/>
                  <a:gd name="T35" fmla="*/ 177 h 177"/>
                  <a:gd name="T36" fmla="*/ 88 w 177"/>
                  <a:gd name="T3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77">
                    <a:moveTo>
                      <a:pt x="88" y="177"/>
                    </a:moveTo>
                    <a:cubicBezTo>
                      <a:pt x="65" y="177"/>
                      <a:pt x="43" y="168"/>
                      <a:pt x="26" y="151"/>
                    </a:cubicBezTo>
                    <a:cubicBezTo>
                      <a:pt x="10" y="135"/>
                      <a:pt x="0" y="113"/>
                      <a:pt x="0" y="89"/>
                    </a:cubicBezTo>
                    <a:cubicBezTo>
                      <a:pt x="0" y="66"/>
                      <a:pt x="9" y="43"/>
                      <a:pt x="26" y="27"/>
                    </a:cubicBezTo>
                    <a:cubicBezTo>
                      <a:pt x="42" y="10"/>
                      <a:pt x="64" y="1"/>
                      <a:pt x="88" y="0"/>
                    </a:cubicBezTo>
                    <a:cubicBezTo>
                      <a:pt x="88" y="0"/>
                      <a:pt x="88" y="0"/>
                      <a:pt x="88" y="0"/>
                    </a:cubicBezTo>
                    <a:cubicBezTo>
                      <a:pt x="137" y="0"/>
                      <a:pt x="176" y="40"/>
                      <a:pt x="177" y="88"/>
                    </a:cubicBezTo>
                    <a:cubicBezTo>
                      <a:pt x="171" y="88"/>
                      <a:pt x="171" y="88"/>
                      <a:pt x="171" y="88"/>
                    </a:cubicBezTo>
                    <a:cubicBezTo>
                      <a:pt x="170" y="43"/>
                      <a:pt x="133" y="6"/>
                      <a:pt x="88" y="6"/>
                    </a:cubicBezTo>
                    <a:cubicBezTo>
                      <a:pt x="88" y="6"/>
                      <a:pt x="88" y="6"/>
                      <a:pt x="88" y="6"/>
                    </a:cubicBezTo>
                    <a:cubicBezTo>
                      <a:pt x="66" y="7"/>
                      <a:pt x="45" y="15"/>
                      <a:pt x="30" y="31"/>
                    </a:cubicBezTo>
                    <a:cubicBezTo>
                      <a:pt x="14" y="46"/>
                      <a:pt x="6" y="67"/>
                      <a:pt x="6" y="89"/>
                    </a:cubicBezTo>
                    <a:cubicBezTo>
                      <a:pt x="6" y="111"/>
                      <a:pt x="15" y="132"/>
                      <a:pt x="31" y="147"/>
                    </a:cubicBezTo>
                    <a:cubicBezTo>
                      <a:pt x="46" y="162"/>
                      <a:pt x="67" y="171"/>
                      <a:pt x="88" y="171"/>
                    </a:cubicBezTo>
                    <a:cubicBezTo>
                      <a:pt x="88" y="171"/>
                      <a:pt x="89" y="171"/>
                      <a:pt x="89" y="171"/>
                    </a:cubicBezTo>
                    <a:cubicBezTo>
                      <a:pt x="115" y="171"/>
                      <a:pt x="140" y="158"/>
                      <a:pt x="155" y="136"/>
                    </a:cubicBezTo>
                    <a:cubicBezTo>
                      <a:pt x="160" y="140"/>
                      <a:pt x="160" y="140"/>
                      <a:pt x="160" y="140"/>
                    </a:cubicBezTo>
                    <a:cubicBezTo>
                      <a:pt x="144" y="163"/>
                      <a:pt x="117" y="177"/>
                      <a:pt x="89" y="177"/>
                    </a:cubicBezTo>
                    <a:cubicBezTo>
                      <a:pt x="89" y="177"/>
                      <a:pt x="89" y="177"/>
                      <a:pt x="88" y="177"/>
                    </a:cubicBezTo>
                    <a:close/>
                  </a:path>
                </a:pathLst>
              </a:custGeom>
              <a:grpFill/>
              <a:ln w="9525">
                <a:solidFill>
                  <a:schemeClr val="tx1"/>
                </a:solidFill>
                <a:round/>
                <a:headEnd/>
                <a:tailEnd/>
              </a:ln>
              <a:extLst/>
            </p:spPr>
            <p:txBody>
              <a:bodyPr/>
              <a:lstStyle/>
              <a:p>
                <a:pPr eaLnBrk="1" fontAlgn="auto" hangingPunct="1">
                  <a:spcBef>
                    <a:spcPts val="0"/>
                  </a:spcBef>
                  <a:spcAft>
                    <a:spcPts val="0"/>
                  </a:spcAft>
                  <a:defRPr/>
                </a:pPr>
                <a:endParaRPr lang="en-US" dirty="0">
                  <a:latin typeface="+mn-lt"/>
                </a:endParaRPr>
              </a:p>
            </p:txBody>
          </p:sp>
          <p:sp>
            <p:nvSpPr>
              <p:cNvPr id="57" name="Freeform 189">
                <a:extLst>
                  <a:ext uri="{FF2B5EF4-FFF2-40B4-BE49-F238E27FC236}">
                    <a16:creationId xmlns:a16="http://schemas.microsoft.com/office/drawing/2014/main" id="{863AA144-B903-4860-8562-D39B36E850A4}"/>
                  </a:ext>
                </a:extLst>
              </p:cNvPr>
              <p:cNvSpPr>
                <a:spLocks/>
              </p:cNvSpPr>
              <p:nvPr/>
            </p:nvSpPr>
            <p:spPr bwMode="auto">
              <a:xfrm>
                <a:off x="7241986" y="4491267"/>
                <a:ext cx="74166" cy="66749"/>
              </a:xfrm>
              <a:custGeom>
                <a:avLst/>
                <a:gdLst>
                  <a:gd name="T0" fmla="*/ 0 w 60"/>
                  <a:gd name="T1" fmla="*/ 0 h 54"/>
                  <a:gd name="T2" fmla="*/ 31 w 60"/>
                  <a:gd name="T3" fmla="*/ 54 h 54"/>
                  <a:gd name="T4" fmla="*/ 60 w 60"/>
                  <a:gd name="T5" fmla="*/ 0 h 54"/>
                  <a:gd name="T6" fmla="*/ 0 w 60"/>
                  <a:gd name="T7" fmla="*/ 0 h 54"/>
                </a:gdLst>
                <a:ahLst/>
                <a:cxnLst>
                  <a:cxn ang="0">
                    <a:pos x="T0" y="T1"/>
                  </a:cxn>
                  <a:cxn ang="0">
                    <a:pos x="T2" y="T3"/>
                  </a:cxn>
                  <a:cxn ang="0">
                    <a:pos x="T4" y="T5"/>
                  </a:cxn>
                  <a:cxn ang="0">
                    <a:pos x="T6" y="T7"/>
                  </a:cxn>
                </a:cxnLst>
                <a:rect l="0" t="0" r="r" b="b"/>
                <a:pathLst>
                  <a:path w="60" h="54">
                    <a:moveTo>
                      <a:pt x="0" y="0"/>
                    </a:moveTo>
                    <a:lnTo>
                      <a:pt x="31" y="54"/>
                    </a:lnTo>
                    <a:lnTo>
                      <a:pt x="60" y="0"/>
                    </a:lnTo>
                    <a:lnTo>
                      <a:pt x="0" y="0"/>
                    </a:lnTo>
                    <a:close/>
                  </a:path>
                </a:pathLst>
              </a:custGeom>
              <a:grpFill/>
              <a:ln w="9525">
                <a:solidFill>
                  <a:schemeClr val="tx1"/>
                </a:solidFill>
                <a:round/>
                <a:headEnd/>
                <a:tailEnd/>
              </a:ln>
              <a:extLst/>
            </p:spPr>
            <p:txBody>
              <a:bodyPr/>
              <a:lstStyle/>
              <a:p>
                <a:pPr eaLnBrk="1" fontAlgn="auto" hangingPunct="1">
                  <a:spcBef>
                    <a:spcPts val="0"/>
                  </a:spcBef>
                  <a:spcAft>
                    <a:spcPts val="0"/>
                  </a:spcAft>
                  <a:defRPr/>
                </a:pPr>
                <a:endParaRPr lang="en-US" dirty="0">
                  <a:latin typeface="+mn-lt"/>
                </a:endParaRPr>
              </a:p>
            </p:txBody>
          </p:sp>
          <p:sp>
            <p:nvSpPr>
              <p:cNvPr id="58" name="Freeform 190">
                <a:extLst>
                  <a:ext uri="{FF2B5EF4-FFF2-40B4-BE49-F238E27FC236}">
                    <a16:creationId xmlns:a16="http://schemas.microsoft.com/office/drawing/2014/main" id="{AAEE0046-41AB-419B-B2B6-6DF3CEF0E606}"/>
                  </a:ext>
                </a:extLst>
              </p:cNvPr>
              <p:cNvSpPr>
                <a:spLocks noEditPoints="1"/>
              </p:cNvSpPr>
              <p:nvPr/>
            </p:nvSpPr>
            <p:spPr bwMode="auto">
              <a:xfrm>
                <a:off x="7077585" y="4452947"/>
                <a:ext cx="91471" cy="76638"/>
              </a:xfrm>
              <a:custGeom>
                <a:avLst/>
                <a:gdLst>
                  <a:gd name="T0" fmla="*/ 1 w 48"/>
                  <a:gd name="T1" fmla="*/ 40 h 40"/>
                  <a:gd name="T2" fmla="*/ 0 w 48"/>
                  <a:gd name="T3" fmla="*/ 24 h 40"/>
                  <a:gd name="T4" fmla="*/ 24 w 48"/>
                  <a:gd name="T5" fmla="*/ 0 h 40"/>
                  <a:gd name="T6" fmla="*/ 48 w 48"/>
                  <a:gd name="T7" fmla="*/ 23 h 40"/>
                  <a:gd name="T8" fmla="*/ 48 w 48"/>
                  <a:gd name="T9" fmla="*/ 40 h 40"/>
                  <a:gd name="T10" fmla="*/ 1 w 48"/>
                  <a:gd name="T11" fmla="*/ 40 h 40"/>
                  <a:gd name="T12" fmla="*/ 24 w 48"/>
                  <a:gd name="T13" fmla="*/ 6 h 40"/>
                  <a:gd name="T14" fmla="*/ 6 w 48"/>
                  <a:gd name="T15" fmla="*/ 24 h 40"/>
                  <a:gd name="T16" fmla="*/ 7 w 48"/>
                  <a:gd name="T17" fmla="*/ 34 h 40"/>
                  <a:gd name="T18" fmla="*/ 42 w 48"/>
                  <a:gd name="T19" fmla="*/ 34 h 40"/>
                  <a:gd name="T20" fmla="*/ 42 w 48"/>
                  <a:gd name="T21" fmla="*/ 23 h 40"/>
                  <a:gd name="T22" fmla="*/ 24 w 48"/>
                  <a:gd name="T2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0">
                    <a:moveTo>
                      <a:pt x="1" y="40"/>
                    </a:moveTo>
                    <a:cubicBezTo>
                      <a:pt x="0" y="24"/>
                      <a:pt x="0" y="24"/>
                      <a:pt x="0" y="24"/>
                    </a:cubicBezTo>
                    <a:cubicBezTo>
                      <a:pt x="0" y="11"/>
                      <a:pt x="11" y="0"/>
                      <a:pt x="24" y="0"/>
                    </a:cubicBezTo>
                    <a:cubicBezTo>
                      <a:pt x="37" y="0"/>
                      <a:pt x="48" y="10"/>
                      <a:pt x="48" y="23"/>
                    </a:cubicBezTo>
                    <a:cubicBezTo>
                      <a:pt x="48" y="40"/>
                      <a:pt x="48" y="40"/>
                      <a:pt x="48" y="40"/>
                    </a:cubicBezTo>
                    <a:lnTo>
                      <a:pt x="1" y="40"/>
                    </a:lnTo>
                    <a:close/>
                    <a:moveTo>
                      <a:pt x="24" y="6"/>
                    </a:moveTo>
                    <a:cubicBezTo>
                      <a:pt x="14" y="6"/>
                      <a:pt x="6" y="14"/>
                      <a:pt x="6" y="24"/>
                    </a:cubicBezTo>
                    <a:cubicBezTo>
                      <a:pt x="7" y="34"/>
                      <a:pt x="7" y="34"/>
                      <a:pt x="7" y="34"/>
                    </a:cubicBezTo>
                    <a:cubicBezTo>
                      <a:pt x="42" y="34"/>
                      <a:pt x="42" y="34"/>
                      <a:pt x="42" y="34"/>
                    </a:cubicBezTo>
                    <a:cubicBezTo>
                      <a:pt x="42" y="23"/>
                      <a:pt x="42" y="23"/>
                      <a:pt x="42" y="23"/>
                    </a:cubicBezTo>
                    <a:cubicBezTo>
                      <a:pt x="42" y="14"/>
                      <a:pt x="34" y="6"/>
                      <a:pt x="24" y="6"/>
                    </a:cubicBezTo>
                    <a:close/>
                  </a:path>
                </a:pathLst>
              </a:custGeom>
              <a:grpFill/>
              <a:ln w="9525">
                <a:solidFill>
                  <a:schemeClr val="tx1"/>
                </a:solidFill>
                <a:round/>
                <a:headEnd/>
                <a:tailEnd/>
              </a:ln>
              <a:extLst/>
            </p:spPr>
            <p:txBody>
              <a:bodyPr/>
              <a:lstStyle/>
              <a:p>
                <a:pPr eaLnBrk="1" fontAlgn="auto" hangingPunct="1">
                  <a:spcBef>
                    <a:spcPts val="0"/>
                  </a:spcBef>
                  <a:spcAft>
                    <a:spcPts val="0"/>
                  </a:spcAft>
                  <a:defRPr/>
                </a:pPr>
                <a:endParaRPr lang="en-US" dirty="0">
                  <a:latin typeface="+mn-lt"/>
                </a:endParaRPr>
              </a:p>
            </p:txBody>
          </p:sp>
          <p:sp>
            <p:nvSpPr>
              <p:cNvPr id="59" name="Freeform 191">
                <a:extLst>
                  <a:ext uri="{FF2B5EF4-FFF2-40B4-BE49-F238E27FC236}">
                    <a16:creationId xmlns:a16="http://schemas.microsoft.com/office/drawing/2014/main" id="{A2CBED4E-8F3F-4F26-A152-681AEC9D0F8F}"/>
                  </a:ext>
                </a:extLst>
              </p:cNvPr>
              <p:cNvSpPr>
                <a:spLocks noEditPoints="1"/>
              </p:cNvSpPr>
              <p:nvPr/>
            </p:nvSpPr>
            <p:spPr bwMode="auto">
              <a:xfrm>
                <a:off x="7059043" y="4517225"/>
                <a:ext cx="131026" cy="100124"/>
              </a:xfrm>
              <a:custGeom>
                <a:avLst/>
                <a:gdLst>
                  <a:gd name="T0" fmla="*/ 5 w 69"/>
                  <a:gd name="T1" fmla="*/ 52 h 52"/>
                  <a:gd name="T2" fmla="*/ 5 w 69"/>
                  <a:gd name="T3" fmla="*/ 52 h 52"/>
                  <a:gd name="T4" fmla="*/ 1 w 69"/>
                  <a:gd name="T5" fmla="*/ 47 h 52"/>
                  <a:gd name="T6" fmla="*/ 0 w 69"/>
                  <a:gd name="T7" fmla="*/ 4 h 52"/>
                  <a:gd name="T8" fmla="*/ 5 w 69"/>
                  <a:gd name="T9" fmla="*/ 0 h 52"/>
                  <a:gd name="T10" fmla="*/ 64 w 69"/>
                  <a:gd name="T11" fmla="*/ 0 h 52"/>
                  <a:gd name="T12" fmla="*/ 68 w 69"/>
                  <a:gd name="T13" fmla="*/ 4 h 52"/>
                  <a:gd name="T14" fmla="*/ 69 w 69"/>
                  <a:gd name="T15" fmla="*/ 47 h 52"/>
                  <a:gd name="T16" fmla="*/ 67 w 69"/>
                  <a:gd name="T17" fmla="*/ 50 h 52"/>
                  <a:gd name="T18" fmla="*/ 64 w 69"/>
                  <a:gd name="T19" fmla="*/ 51 h 52"/>
                  <a:gd name="T20" fmla="*/ 5 w 69"/>
                  <a:gd name="T21" fmla="*/ 52 h 52"/>
                  <a:gd name="T22" fmla="*/ 6 w 69"/>
                  <a:gd name="T23" fmla="*/ 6 h 52"/>
                  <a:gd name="T24" fmla="*/ 7 w 69"/>
                  <a:gd name="T25" fmla="*/ 46 h 52"/>
                  <a:gd name="T26" fmla="*/ 62 w 69"/>
                  <a:gd name="T27" fmla="*/ 45 h 52"/>
                  <a:gd name="T28" fmla="*/ 62 w 69"/>
                  <a:gd name="T29" fmla="*/ 6 h 52"/>
                  <a:gd name="T30" fmla="*/ 6 w 69"/>
                  <a:gd name="T31"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52">
                    <a:moveTo>
                      <a:pt x="5" y="52"/>
                    </a:moveTo>
                    <a:cubicBezTo>
                      <a:pt x="5" y="52"/>
                      <a:pt x="5" y="52"/>
                      <a:pt x="5" y="52"/>
                    </a:cubicBezTo>
                    <a:cubicBezTo>
                      <a:pt x="3" y="52"/>
                      <a:pt x="1" y="50"/>
                      <a:pt x="1" y="47"/>
                    </a:cubicBezTo>
                    <a:cubicBezTo>
                      <a:pt x="0" y="4"/>
                      <a:pt x="0" y="4"/>
                      <a:pt x="0" y="4"/>
                    </a:cubicBezTo>
                    <a:cubicBezTo>
                      <a:pt x="0" y="2"/>
                      <a:pt x="2" y="0"/>
                      <a:pt x="5" y="0"/>
                    </a:cubicBezTo>
                    <a:cubicBezTo>
                      <a:pt x="64" y="0"/>
                      <a:pt x="64" y="0"/>
                      <a:pt x="64" y="0"/>
                    </a:cubicBezTo>
                    <a:cubicBezTo>
                      <a:pt x="66" y="0"/>
                      <a:pt x="68" y="2"/>
                      <a:pt x="68" y="4"/>
                    </a:cubicBezTo>
                    <a:cubicBezTo>
                      <a:pt x="69" y="47"/>
                      <a:pt x="69" y="47"/>
                      <a:pt x="69" y="47"/>
                    </a:cubicBezTo>
                    <a:cubicBezTo>
                      <a:pt x="69" y="48"/>
                      <a:pt x="68" y="49"/>
                      <a:pt x="67" y="50"/>
                    </a:cubicBezTo>
                    <a:cubicBezTo>
                      <a:pt x="66" y="51"/>
                      <a:pt x="65" y="51"/>
                      <a:pt x="64" y="51"/>
                    </a:cubicBezTo>
                    <a:lnTo>
                      <a:pt x="5" y="52"/>
                    </a:lnTo>
                    <a:close/>
                    <a:moveTo>
                      <a:pt x="6" y="6"/>
                    </a:moveTo>
                    <a:cubicBezTo>
                      <a:pt x="7" y="46"/>
                      <a:pt x="7" y="46"/>
                      <a:pt x="7" y="46"/>
                    </a:cubicBezTo>
                    <a:cubicBezTo>
                      <a:pt x="62" y="45"/>
                      <a:pt x="62" y="45"/>
                      <a:pt x="62" y="45"/>
                    </a:cubicBezTo>
                    <a:cubicBezTo>
                      <a:pt x="62" y="6"/>
                      <a:pt x="62" y="6"/>
                      <a:pt x="62" y="6"/>
                    </a:cubicBezTo>
                    <a:lnTo>
                      <a:pt x="6" y="6"/>
                    </a:lnTo>
                    <a:close/>
                  </a:path>
                </a:pathLst>
              </a:custGeom>
              <a:grpFill/>
              <a:ln w="9525">
                <a:solidFill>
                  <a:schemeClr val="tx1"/>
                </a:solidFill>
                <a:round/>
                <a:headEnd/>
                <a:tailEnd/>
              </a:ln>
              <a:extLst/>
            </p:spPr>
            <p:txBody>
              <a:bodyPr/>
              <a:lstStyle/>
              <a:p>
                <a:pPr eaLnBrk="1" fontAlgn="auto" hangingPunct="1">
                  <a:spcBef>
                    <a:spcPts val="0"/>
                  </a:spcBef>
                  <a:spcAft>
                    <a:spcPts val="0"/>
                  </a:spcAft>
                  <a:defRPr/>
                </a:pPr>
                <a:endParaRPr lang="en-US" dirty="0">
                  <a:latin typeface="+mn-lt"/>
                </a:endParaRPr>
              </a:p>
            </p:txBody>
          </p:sp>
        </p:grpSp>
      </p:grpSp>
      <p:sp>
        <p:nvSpPr>
          <p:cNvPr id="76" name="Text Placeholder 75">
            <a:extLst>
              <a:ext uri="{FF2B5EF4-FFF2-40B4-BE49-F238E27FC236}">
                <a16:creationId xmlns:a16="http://schemas.microsoft.com/office/drawing/2014/main" id="{20A0CD05-0AE4-492D-8051-9773BFFA7A10}"/>
              </a:ext>
            </a:extLst>
          </p:cNvPr>
          <p:cNvSpPr>
            <a:spLocks noGrp="1"/>
          </p:cNvSpPr>
          <p:nvPr>
            <p:ph type="body" sz="quarter" idx="15"/>
          </p:nvPr>
        </p:nvSpPr>
        <p:spPr/>
        <p:txBody>
          <a:bodyPr/>
          <a:lstStyle/>
          <a:p>
            <a:r>
              <a:rPr lang="en-US" dirty="0" smtClean="0"/>
              <a:t>SBF Project Priority Map</a:t>
            </a:r>
            <a:endParaRPr lang="en-US" dirty="0"/>
          </a:p>
        </p:txBody>
      </p:sp>
      <p:grpSp>
        <p:nvGrpSpPr>
          <p:cNvPr id="32" name="Group 31" descr="tools icon">
            <a:extLst>
              <a:ext uri="{FF2B5EF4-FFF2-40B4-BE49-F238E27FC236}">
                <a16:creationId xmlns:a16="http://schemas.microsoft.com/office/drawing/2014/main" id="{414B2C39-D63F-4B23-93E4-C6CB8A1A931B}"/>
              </a:ext>
            </a:extLst>
          </p:cNvPr>
          <p:cNvGrpSpPr/>
          <p:nvPr/>
        </p:nvGrpSpPr>
        <p:grpSpPr>
          <a:xfrm>
            <a:off x="712787" y="4945848"/>
            <a:ext cx="823913" cy="823912"/>
            <a:chOff x="712787" y="4945848"/>
            <a:chExt cx="823913" cy="823912"/>
          </a:xfrm>
        </p:grpSpPr>
        <p:sp>
          <p:nvSpPr>
            <p:cNvPr id="61" name="Oval 68">
              <a:extLst>
                <a:ext uri="{FF2B5EF4-FFF2-40B4-BE49-F238E27FC236}">
                  <a16:creationId xmlns:a16="http://schemas.microsoft.com/office/drawing/2014/main" id="{5A6D6A35-6EA5-47A3-BA38-66294A59DC40}"/>
                </a:ext>
                <a:ext uri="{C183D7F6-B498-43B3-948B-1728B52AA6E4}">
                  <adec:decorative xmlns:adec="http://schemas.microsoft.com/office/drawing/2017/decorative" xmlns="" val="1"/>
                </a:ext>
              </a:extLst>
            </p:cNvPr>
            <p:cNvSpPr>
              <a:spLocks noChangeArrowheads="1"/>
            </p:cNvSpPr>
            <p:nvPr/>
          </p:nvSpPr>
          <p:spPr bwMode="auto">
            <a:xfrm>
              <a:off x="712787" y="4945848"/>
              <a:ext cx="823913" cy="823912"/>
            </a:xfrm>
            <a:prstGeom prst="ellipse">
              <a:avLst/>
            </a:prstGeom>
            <a:solidFill>
              <a:srgbClr val="FFFFFF">
                <a:alpha val="20000"/>
              </a:srgbClr>
            </a:solidFill>
            <a:ln w="57150">
              <a:noFill/>
              <a:round/>
              <a:headEnd/>
              <a:tailEnd/>
            </a:ln>
            <a:extLst/>
          </p:spPr>
          <p:txBody>
            <a:bodyPr/>
            <a:lstStyle/>
            <a:p>
              <a:pPr eaLnBrk="1" fontAlgn="auto" hangingPunct="1">
                <a:spcBef>
                  <a:spcPts val="0"/>
                </a:spcBef>
                <a:spcAft>
                  <a:spcPts val="0"/>
                </a:spcAft>
                <a:defRPr/>
              </a:pPr>
              <a:endParaRPr lang="en-US" dirty="0">
                <a:latin typeface="+mn-lt"/>
              </a:endParaRPr>
            </a:p>
          </p:txBody>
        </p:sp>
        <p:grpSp>
          <p:nvGrpSpPr>
            <p:cNvPr id="62" name="Group 61" descr="Mechanics">
              <a:extLst>
                <a:ext uri="{FF2B5EF4-FFF2-40B4-BE49-F238E27FC236}">
                  <a16:creationId xmlns:a16="http://schemas.microsoft.com/office/drawing/2014/main" id="{12D9414F-F708-4FC6-9001-3B87C1156DFE}"/>
                </a:ext>
              </a:extLst>
            </p:cNvPr>
            <p:cNvGrpSpPr/>
            <p:nvPr/>
          </p:nvGrpSpPr>
          <p:grpSpPr bwMode="auto">
            <a:xfrm>
              <a:off x="925095" y="5165730"/>
              <a:ext cx="396000" cy="396000"/>
              <a:chOff x="5508977" y="3649484"/>
              <a:chExt cx="331274" cy="323857"/>
            </a:xfrm>
            <a:solidFill>
              <a:schemeClr val="tx1"/>
            </a:solidFill>
          </p:grpSpPr>
          <p:sp>
            <p:nvSpPr>
              <p:cNvPr id="63" name="Freeform 129">
                <a:extLst>
                  <a:ext uri="{FF2B5EF4-FFF2-40B4-BE49-F238E27FC236}">
                    <a16:creationId xmlns:a16="http://schemas.microsoft.com/office/drawing/2014/main" id="{0DBAC07A-2E12-4423-A7AC-B5AAE8B2C03D}"/>
                  </a:ext>
                </a:extLst>
              </p:cNvPr>
              <p:cNvSpPr>
                <a:spLocks noEditPoints="1"/>
              </p:cNvSpPr>
              <p:nvPr/>
            </p:nvSpPr>
            <p:spPr bwMode="auto">
              <a:xfrm>
                <a:off x="5678322" y="3828718"/>
                <a:ext cx="161929" cy="144623"/>
              </a:xfrm>
              <a:custGeom>
                <a:avLst/>
                <a:gdLst>
                  <a:gd name="T0" fmla="*/ 60 w 85"/>
                  <a:gd name="T1" fmla="*/ 76 h 76"/>
                  <a:gd name="T2" fmla="*/ 60 w 85"/>
                  <a:gd name="T3" fmla="*/ 76 h 76"/>
                  <a:gd name="T4" fmla="*/ 52 w 85"/>
                  <a:gd name="T5" fmla="*/ 73 h 76"/>
                  <a:gd name="T6" fmla="*/ 0 w 85"/>
                  <a:gd name="T7" fmla="*/ 22 h 76"/>
                  <a:gd name="T8" fmla="*/ 13 w 85"/>
                  <a:gd name="T9" fmla="*/ 9 h 76"/>
                  <a:gd name="T10" fmla="*/ 30 w 85"/>
                  <a:gd name="T11" fmla="*/ 1 h 76"/>
                  <a:gd name="T12" fmla="*/ 33 w 85"/>
                  <a:gd name="T13" fmla="*/ 0 h 76"/>
                  <a:gd name="T14" fmla="*/ 79 w 85"/>
                  <a:gd name="T15" fmla="*/ 46 h 76"/>
                  <a:gd name="T16" fmla="*/ 74 w 85"/>
                  <a:gd name="T17" fmla="*/ 69 h 76"/>
                  <a:gd name="T18" fmla="*/ 60 w 85"/>
                  <a:gd name="T19" fmla="*/ 76 h 76"/>
                  <a:gd name="T20" fmla="*/ 58 w 85"/>
                  <a:gd name="T21" fmla="*/ 68 h 76"/>
                  <a:gd name="T22" fmla="*/ 60 w 85"/>
                  <a:gd name="T23" fmla="*/ 68 h 76"/>
                  <a:gd name="T24" fmla="*/ 68 w 85"/>
                  <a:gd name="T25" fmla="*/ 63 h 76"/>
                  <a:gd name="T26" fmla="*/ 73 w 85"/>
                  <a:gd name="T27" fmla="*/ 52 h 76"/>
                  <a:gd name="T28" fmla="*/ 30 w 85"/>
                  <a:gd name="T29" fmla="*/ 9 h 76"/>
                  <a:gd name="T30" fmla="*/ 18 w 85"/>
                  <a:gd name="T31" fmla="*/ 14 h 76"/>
                  <a:gd name="T32" fmla="*/ 11 w 85"/>
                  <a:gd name="T33" fmla="*/ 21 h 76"/>
                  <a:gd name="T34" fmla="*/ 58 w 85"/>
                  <a:gd name="T35" fmla="*/ 68 h 76"/>
                  <a:gd name="T36" fmla="*/ 58 w 85"/>
                  <a:gd name="T3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76">
                    <a:moveTo>
                      <a:pt x="60" y="76"/>
                    </a:moveTo>
                    <a:cubicBezTo>
                      <a:pt x="60" y="76"/>
                      <a:pt x="60" y="76"/>
                      <a:pt x="60" y="76"/>
                    </a:cubicBezTo>
                    <a:cubicBezTo>
                      <a:pt x="55" y="76"/>
                      <a:pt x="52" y="74"/>
                      <a:pt x="52" y="73"/>
                    </a:cubicBezTo>
                    <a:cubicBezTo>
                      <a:pt x="0" y="22"/>
                      <a:pt x="0" y="22"/>
                      <a:pt x="0" y="22"/>
                    </a:cubicBezTo>
                    <a:cubicBezTo>
                      <a:pt x="13" y="9"/>
                      <a:pt x="13" y="9"/>
                      <a:pt x="13" y="9"/>
                    </a:cubicBezTo>
                    <a:cubicBezTo>
                      <a:pt x="14" y="8"/>
                      <a:pt x="17" y="5"/>
                      <a:pt x="30" y="1"/>
                    </a:cubicBezTo>
                    <a:cubicBezTo>
                      <a:pt x="33" y="0"/>
                      <a:pt x="33" y="0"/>
                      <a:pt x="33" y="0"/>
                    </a:cubicBezTo>
                    <a:cubicBezTo>
                      <a:pt x="79" y="46"/>
                      <a:pt x="79" y="46"/>
                      <a:pt x="79" y="46"/>
                    </a:cubicBezTo>
                    <a:cubicBezTo>
                      <a:pt x="82" y="49"/>
                      <a:pt x="85" y="58"/>
                      <a:pt x="74" y="69"/>
                    </a:cubicBezTo>
                    <a:cubicBezTo>
                      <a:pt x="69" y="74"/>
                      <a:pt x="64" y="76"/>
                      <a:pt x="60" y="76"/>
                    </a:cubicBezTo>
                    <a:close/>
                    <a:moveTo>
                      <a:pt x="58" y="68"/>
                    </a:moveTo>
                    <a:cubicBezTo>
                      <a:pt x="58" y="68"/>
                      <a:pt x="58" y="68"/>
                      <a:pt x="60" y="68"/>
                    </a:cubicBezTo>
                    <a:cubicBezTo>
                      <a:pt x="62" y="68"/>
                      <a:pt x="65" y="66"/>
                      <a:pt x="68" y="63"/>
                    </a:cubicBezTo>
                    <a:cubicBezTo>
                      <a:pt x="76" y="56"/>
                      <a:pt x="73" y="52"/>
                      <a:pt x="73" y="52"/>
                    </a:cubicBezTo>
                    <a:cubicBezTo>
                      <a:pt x="30" y="9"/>
                      <a:pt x="30" y="9"/>
                      <a:pt x="30" y="9"/>
                    </a:cubicBezTo>
                    <a:cubicBezTo>
                      <a:pt x="21" y="12"/>
                      <a:pt x="19" y="14"/>
                      <a:pt x="18" y="14"/>
                    </a:cubicBezTo>
                    <a:cubicBezTo>
                      <a:pt x="11" y="21"/>
                      <a:pt x="11" y="21"/>
                      <a:pt x="11" y="21"/>
                    </a:cubicBezTo>
                    <a:cubicBezTo>
                      <a:pt x="58" y="68"/>
                      <a:pt x="58" y="68"/>
                      <a:pt x="58" y="68"/>
                    </a:cubicBezTo>
                    <a:cubicBezTo>
                      <a:pt x="58" y="68"/>
                      <a:pt x="58" y="68"/>
                      <a:pt x="58" y="68"/>
                    </a:cubicBezTo>
                    <a:close/>
                  </a:path>
                </a:pathLst>
              </a:custGeom>
              <a:grpFill/>
              <a:ln w="3175">
                <a:solidFill>
                  <a:schemeClr val="tx1"/>
                </a:solidFill>
                <a:round/>
                <a:headEnd/>
                <a:tailEnd/>
              </a:ln>
              <a:extLst/>
            </p:spPr>
            <p:txBody>
              <a:bodyPr/>
              <a:lstStyle/>
              <a:p>
                <a:pPr eaLnBrk="1" fontAlgn="auto" hangingPunct="1">
                  <a:spcBef>
                    <a:spcPts val="0"/>
                  </a:spcBef>
                  <a:spcAft>
                    <a:spcPts val="0"/>
                  </a:spcAft>
                  <a:defRPr/>
                </a:pPr>
                <a:endParaRPr lang="en-US" dirty="0">
                  <a:latin typeface="+mn-lt"/>
                </a:endParaRPr>
              </a:p>
            </p:txBody>
          </p:sp>
          <p:sp>
            <p:nvSpPr>
              <p:cNvPr id="64" name="Freeform 130">
                <a:extLst>
                  <a:ext uri="{FF2B5EF4-FFF2-40B4-BE49-F238E27FC236}">
                    <a16:creationId xmlns:a16="http://schemas.microsoft.com/office/drawing/2014/main" id="{99532D95-86F9-4992-A22A-F8F67CF908E0}"/>
                  </a:ext>
                </a:extLst>
              </p:cNvPr>
              <p:cNvSpPr>
                <a:spLocks noEditPoints="1"/>
              </p:cNvSpPr>
              <p:nvPr/>
            </p:nvSpPr>
            <p:spPr bwMode="auto">
              <a:xfrm>
                <a:off x="5508977" y="3649484"/>
                <a:ext cx="154512" cy="153276"/>
              </a:xfrm>
              <a:custGeom>
                <a:avLst/>
                <a:gdLst>
                  <a:gd name="T0" fmla="*/ 65 w 81"/>
                  <a:gd name="T1" fmla="*/ 80 h 80"/>
                  <a:gd name="T2" fmla="*/ 32 w 81"/>
                  <a:gd name="T3" fmla="*/ 47 h 80"/>
                  <a:gd name="T4" fmla="*/ 18 w 81"/>
                  <a:gd name="T5" fmla="*/ 41 h 80"/>
                  <a:gd name="T6" fmla="*/ 0 w 81"/>
                  <a:gd name="T7" fmla="*/ 15 h 80"/>
                  <a:gd name="T8" fmla="*/ 15 w 81"/>
                  <a:gd name="T9" fmla="*/ 0 h 80"/>
                  <a:gd name="T10" fmla="*/ 42 w 81"/>
                  <a:gd name="T11" fmla="*/ 17 h 80"/>
                  <a:gd name="T12" fmla="*/ 48 w 81"/>
                  <a:gd name="T13" fmla="*/ 31 h 80"/>
                  <a:gd name="T14" fmla="*/ 81 w 81"/>
                  <a:gd name="T15" fmla="*/ 64 h 80"/>
                  <a:gd name="T16" fmla="*/ 79 w 81"/>
                  <a:gd name="T17" fmla="*/ 67 h 80"/>
                  <a:gd name="T18" fmla="*/ 74 w 81"/>
                  <a:gd name="T19" fmla="*/ 72 h 80"/>
                  <a:gd name="T20" fmla="*/ 74 w 81"/>
                  <a:gd name="T21" fmla="*/ 73 h 80"/>
                  <a:gd name="T22" fmla="*/ 65 w 81"/>
                  <a:gd name="T23" fmla="*/ 80 h 80"/>
                  <a:gd name="T24" fmla="*/ 23 w 81"/>
                  <a:gd name="T25" fmla="*/ 35 h 80"/>
                  <a:gd name="T26" fmla="*/ 36 w 81"/>
                  <a:gd name="T27" fmla="*/ 41 h 80"/>
                  <a:gd name="T28" fmla="*/ 65 w 81"/>
                  <a:gd name="T29" fmla="*/ 70 h 80"/>
                  <a:gd name="T30" fmla="*/ 69 w 81"/>
                  <a:gd name="T31" fmla="*/ 66 h 80"/>
                  <a:gd name="T32" fmla="*/ 70 w 81"/>
                  <a:gd name="T33" fmla="*/ 65 h 80"/>
                  <a:gd name="T34" fmla="*/ 41 w 81"/>
                  <a:gd name="T35" fmla="*/ 36 h 80"/>
                  <a:gd name="T36" fmla="*/ 35 w 81"/>
                  <a:gd name="T37" fmla="*/ 22 h 80"/>
                  <a:gd name="T38" fmla="*/ 16 w 81"/>
                  <a:gd name="T39" fmla="*/ 10 h 80"/>
                  <a:gd name="T40" fmla="*/ 11 w 81"/>
                  <a:gd name="T41" fmla="*/ 16 h 80"/>
                  <a:gd name="T42" fmla="*/ 23 w 81"/>
                  <a:gd name="T43" fmla="*/ 3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0">
                    <a:moveTo>
                      <a:pt x="65" y="80"/>
                    </a:moveTo>
                    <a:cubicBezTo>
                      <a:pt x="32" y="47"/>
                      <a:pt x="32" y="47"/>
                      <a:pt x="32" y="47"/>
                    </a:cubicBezTo>
                    <a:cubicBezTo>
                      <a:pt x="18" y="41"/>
                      <a:pt x="18" y="41"/>
                      <a:pt x="18" y="41"/>
                    </a:cubicBezTo>
                    <a:cubicBezTo>
                      <a:pt x="0" y="15"/>
                      <a:pt x="0" y="15"/>
                      <a:pt x="0" y="15"/>
                    </a:cubicBezTo>
                    <a:cubicBezTo>
                      <a:pt x="15" y="0"/>
                      <a:pt x="15" y="0"/>
                      <a:pt x="15" y="0"/>
                    </a:cubicBezTo>
                    <a:cubicBezTo>
                      <a:pt x="42" y="17"/>
                      <a:pt x="42" y="17"/>
                      <a:pt x="42" y="17"/>
                    </a:cubicBezTo>
                    <a:cubicBezTo>
                      <a:pt x="48" y="31"/>
                      <a:pt x="48" y="31"/>
                      <a:pt x="48" y="31"/>
                    </a:cubicBezTo>
                    <a:cubicBezTo>
                      <a:pt x="81" y="64"/>
                      <a:pt x="81" y="64"/>
                      <a:pt x="81" y="64"/>
                    </a:cubicBezTo>
                    <a:cubicBezTo>
                      <a:pt x="79" y="67"/>
                      <a:pt x="79" y="67"/>
                      <a:pt x="79" y="67"/>
                    </a:cubicBezTo>
                    <a:cubicBezTo>
                      <a:pt x="77" y="69"/>
                      <a:pt x="76" y="71"/>
                      <a:pt x="74" y="72"/>
                    </a:cubicBezTo>
                    <a:cubicBezTo>
                      <a:pt x="74" y="73"/>
                      <a:pt x="74" y="73"/>
                      <a:pt x="74" y="73"/>
                    </a:cubicBezTo>
                    <a:lnTo>
                      <a:pt x="65" y="80"/>
                    </a:lnTo>
                    <a:close/>
                    <a:moveTo>
                      <a:pt x="23" y="35"/>
                    </a:moveTo>
                    <a:cubicBezTo>
                      <a:pt x="36" y="41"/>
                      <a:pt x="36" y="41"/>
                      <a:pt x="36" y="41"/>
                    </a:cubicBezTo>
                    <a:cubicBezTo>
                      <a:pt x="65" y="70"/>
                      <a:pt x="65" y="70"/>
                      <a:pt x="65" y="70"/>
                    </a:cubicBezTo>
                    <a:cubicBezTo>
                      <a:pt x="69" y="66"/>
                      <a:pt x="69" y="66"/>
                      <a:pt x="69" y="66"/>
                    </a:cubicBezTo>
                    <a:cubicBezTo>
                      <a:pt x="69" y="66"/>
                      <a:pt x="70" y="65"/>
                      <a:pt x="70" y="65"/>
                    </a:cubicBezTo>
                    <a:cubicBezTo>
                      <a:pt x="41" y="36"/>
                      <a:pt x="41" y="36"/>
                      <a:pt x="41" y="36"/>
                    </a:cubicBezTo>
                    <a:cubicBezTo>
                      <a:pt x="35" y="22"/>
                      <a:pt x="35" y="22"/>
                      <a:pt x="35" y="22"/>
                    </a:cubicBezTo>
                    <a:cubicBezTo>
                      <a:pt x="16" y="10"/>
                      <a:pt x="16" y="10"/>
                      <a:pt x="16" y="10"/>
                    </a:cubicBezTo>
                    <a:cubicBezTo>
                      <a:pt x="11" y="16"/>
                      <a:pt x="11" y="16"/>
                      <a:pt x="11" y="16"/>
                    </a:cubicBezTo>
                    <a:lnTo>
                      <a:pt x="23" y="35"/>
                    </a:lnTo>
                    <a:close/>
                  </a:path>
                </a:pathLst>
              </a:custGeom>
              <a:grpFill/>
              <a:ln w="3175">
                <a:solidFill>
                  <a:schemeClr val="tx1"/>
                </a:solidFill>
                <a:round/>
                <a:headEnd/>
                <a:tailEnd/>
              </a:ln>
              <a:extLst/>
            </p:spPr>
            <p:txBody>
              <a:bodyPr/>
              <a:lstStyle/>
              <a:p>
                <a:pPr eaLnBrk="1" fontAlgn="auto" hangingPunct="1">
                  <a:spcBef>
                    <a:spcPts val="0"/>
                  </a:spcBef>
                  <a:spcAft>
                    <a:spcPts val="0"/>
                  </a:spcAft>
                  <a:defRPr/>
                </a:pPr>
                <a:endParaRPr lang="en-US" dirty="0">
                  <a:latin typeface="+mn-lt"/>
                </a:endParaRPr>
              </a:p>
            </p:txBody>
          </p:sp>
          <p:sp>
            <p:nvSpPr>
              <p:cNvPr id="65" name="Freeform 131">
                <a:extLst>
                  <a:ext uri="{FF2B5EF4-FFF2-40B4-BE49-F238E27FC236}">
                    <a16:creationId xmlns:a16="http://schemas.microsoft.com/office/drawing/2014/main" id="{A4304E6A-0009-4C19-BB19-7A189DFFD02D}"/>
                  </a:ext>
                </a:extLst>
              </p:cNvPr>
              <p:cNvSpPr>
                <a:spLocks noEditPoints="1"/>
              </p:cNvSpPr>
              <p:nvPr/>
            </p:nvSpPr>
            <p:spPr bwMode="auto">
              <a:xfrm>
                <a:off x="5513921" y="3670498"/>
                <a:ext cx="302844" cy="286775"/>
              </a:xfrm>
              <a:custGeom>
                <a:avLst/>
                <a:gdLst>
                  <a:gd name="T0" fmla="*/ 127 w 159"/>
                  <a:gd name="T1" fmla="*/ 4 h 150"/>
                  <a:gd name="T2" fmla="*/ 140 w 159"/>
                  <a:gd name="T3" fmla="*/ 6 h 150"/>
                  <a:gd name="T4" fmla="*/ 123 w 159"/>
                  <a:gd name="T5" fmla="*/ 13 h 150"/>
                  <a:gd name="T6" fmla="*/ 121 w 159"/>
                  <a:gd name="T7" fmla="*/ 14 h 150"/>
                  <a:gd name="T8" fmla="*/ 121 w 159"/>
                  <a:gd name="T9" fmla="*/ 16 h 150"/>
                  <a:gd name="T10" fmla="*/ 120 w 159"/>
                  <a:gd name="T11" fmla="*/ 23 h 150"/>
                  <a:gd name="T12" fmla="*/ 120 w 159"/>
                  <a:gd name="T13" fmla="*/ 24 h 150"/>
                  <a:gd name="T14" fmla="*/ 120 w 159"/>
                  <a:gd name="T15" fmla="*/ 25 h 150"/>
                  <a:gd name="T16" fmla="*/ 126 w 159"/>
                  <a:gd name="T17" fmla="*/ 39 h 150"/>
                  <a:gd name="T18" fmla="*/ 128 w 159"/>
                  <a:gd name="T19" fmla="*/ 43 h 150"/>
                  <a:gd name="T20" fmla="*/ 131 w 159"/>
                  <a:gd name="T21" fmla="*/ 41 h 150"/>
                  <a:gd name="T22" fmla="*/ 152 w 159"/>
                  <a:gd name="T23" fmla="*/ 32 h 150"/>
                  <a:gd name="T24" fmla="*/ 135 w 159"/>
                  <a:gd name="T25" fmla="*/ 50 h 150"/>
                  <a:gd name="T26" fmla="*/ 132 w 159"/>
                  <a:gd name="T27" fmla="*/ 52 h 150"/>
                  <a:gd name="T28" fmla="*/ 133 w 159"/>
                  <a:gd name="T29" fmla="*/ 56 h 150"/>
                  <a:gd name="T30" fmla="*/ 138 w 159"/>
                  <a:gd name="T31" fmla="*/ 68 h 150"/>
                  <a:gd name="T32" fmla="*/ 90 w 159"/>
                  <a:gd name="T33" fmla="*/ 83 h 150"/>
                  <a:gd name="T34" fmla="*/ 33 w 159"/>
                  <a:gd name="T35" fmla="*/ 142 h 150"/>
                  <a:gd name="T36" fmla="*/ 23 w 159"/>
                  <a:gd name="T37" fmla="*/ 146 h 150"/>
                  <a:gd name="T38" fmla="*/ 15 w 159"/>
                  <a:gd name="T39" fmla="*/ 142 h 150"/>
                  <a:gd name="T40" fmla="*/ 15 w 159"/>
                  <a:gd name="T41" fmla="*/ 123 h 150"/>
                  <a:gd name="T42" fmla="*/ 80 w 159"/>
                  <a:gd name="T43" fmla="*/ 71 h 150"/>
                  <a:gd name="T44" fmla="*/ 80 w 159"/>
                  <a:gd name="T45" fmla="*/ 71 h 150"/>
                  <a:gd name="T46" fmla="*/ 80 w 159"/>
                  <a:gd name="T47" fmla="*/ 70 h 150"/>
                  <a:gd name="T48" fmla="*/ 102 w 159"/>
                  <a:gd name="T49" fmla="*/ 23 h 150"/>
                  <a:gd name="T50" fmla="*/ 104 w 159"/>
                  <a:gd name="T51" fmla="*/ 15 h 150"/>
                  <a:gd name="T52" fmla="*/ 121 w 159"/>
                  <a:gd name="T53" fmla="*/ 4 h 150"/>
                  <a:gd name="T54" fmla="*/ 122 w 159"/>
                  <a:gd name="T55" fmla="*/ 4 h 150"/>
                  <a:gd name="T56" fmla="*/ 127 w 159"/>
                  <a:gd name="T57" fmla="*/ 4 h 150"/>
                  <a:gd name="T58" fmla="*/ 127 w 159"/>
                  <a:gd name="T59" fmla="*/ 4 h 150"/>
                  <a:gd name="T60" fmla="*/ 24 w 159"/>
                  <a:gd name="T61" fmla="*/ 142 h 150"/>
                  <a:gd name="T62" fmla="*/ 31 w 159"/>
                  <a:gd name="T63" fmla="*/ 139 h 150"/>
                  <a:gd name="T64" fmla="*/ 31 w 159"/>
                  <a:gd name="T65" fmla="*/ 125 h 150"/>
                  <a:gd name="T66" fmla="*/ 24 w 159"/>
                  <a:gd name="T67" fmla="*/ 122 h 150"/>
                  <a:gd name="T68" fmla="*/ 17 w 159"/>
                  <a:gd name="T69" fmla="*/ 125 h 150"/>
                  <a:gd name="T70" fmla="*/ 17 w 159"/>
                  <a:gd name="T71" fmla="*/ 139 h 150"/>
                  <a:gd name="T72" fmla="*/ 24 w 159"/>
                  <a:gd name="T73" fmla="*/ 142 h 150"/>
                  <a:gd name="T74" fmla="*/ 127 w 159"/>
                  <a:gd name="T75" fmla="*/ 0 h 150"/>
                  <a:gd name="T76" fmla="*/ 121 w 159"/>
                  <a:gd name="T77" fmla="*/ 0 h 150"/>
                  <a:gd name="T78" fmla="*/ 100 w 159"/>
                  <a:gd name="T79" fmla="*/ 13 h 150"/>
                  <a:gd name="T80" fmla="*/ 77 w 159"/>
                  <a:gd name="T81" fmla="*/ 68 h 150"/>
                  <a:gd name="T82" fmla="*/ 12 w 159"/>
                  <a:gd name="T83" fmla="*/ 120 h 150"/>
                  <a:gd name="T84" fmla="*/ 12 w 159"/>
                  <a:gd name="T85" fmla="*/ 145 h 150"/>
                  <a:gd name="T86" fmla="*/ 23 w 159"/>
                  <a:gd name="T87" fmla="*/ 150 h 150"/>
                  <a:gd name="T88" fmla="*/ 36 w 159"/>
                  <a:gd name="T89" fmla="*/ 145 h 150"/>
                  <a:gd name="T90" fmla="*/ 93 w 159"/>
                  <a:gd name="T91" fmla="*/ 85 h 150"/>
                  <a:gd name="T92" fmla="*/ 144 w 159"/>
                  <a:gd name="T93" fmla="*/ 71 h 150"/>
                  <a:gd name="T94" fmla="*/ 137 w 159"/>
                  <a:gd name="T95" fmla="*/ 54 h 150"/>
                  <a:gd name="T96" fmla="*/ 159 w 159"/>
                  <a:gd name="T97" fmla="*/ 25 h 150"/>
                  <a:gd name="T98" fmla="*/ 130 w 159"/>
                  <a:gd name="T99" fmla="*/ 37 h 150"/>
                  <a:gd name="T100" fmla="*/ 124 w 159"/>
                  <a:gd name="T101" fmla="*/ 24 h 150"/>
                  <a:gd name="T102" fmla="*/ 125 w 159"/>
                  <a:gd name="T103" fmla="*/ 17 h 150"/>
                  <a:gd name="T104" fmla="*/ 149 w 159"/>
                  <a:gd name="T105" fmla="*/ 6 h 150"/>
                  <a:gd name="T106" fmla="*/ 127 w 159"/>
                  <a:gd name="T107" fmla="*/ 0 h 150"/>
                  <a:gd name="T108" fmla="*/ 24 w 159"/>
                  <a:gd name="T109" fmla="*/ 138 h 150"/>
                  <a:gd name="T110" fmla="*/ 20 w 159"/>
                  <a:gd name="T111" fmla="*/ 136 h 150"/>
                  <a:gd name="T112" fmla="*/ 20 w 159"/>
                  <a:gd name="T113" fmla="*/ 128 h 150"/>
                  <a:gd name="T114" fmla="*/ 24 w 159"/>
                  <a:gd name="T115" fmla="*/ 126 h 150"/>
                  <a:gd name="T116" fmla="*/ 29 w 159"/>
                  <a:gd name="T117" fmla="*/ 128 h 150"/>
                  <a:gd name="T118" fmla="*/ 29 w 159"/>
                  <a:gd name="T119" fmla="*/ 136 h 150"/>
                  <a:gd name="T120" fmla="*/ 24 w 159"/>
                  <a:gd name="T121"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150">
                    <a:moveTo>
                      <a:pt x="127" y="4"/>
                    </a:moveTo>
                    <a:cubicBezTo>
                      <a:pt x="132" y="4"/>
                      <a:pt x="136" y="5"/>
                      <a:pt x="140" y="6"/>
                    </a:cubicBezTo>
                    <a:cubicBezTo>
                      <a:pt x="123" y="13"/>
                      <a:pt x="123" y="13"/>
                      <a:pt x="123" y="13"/>
                    </a:cubicBezTo>
                    <a:cubicBezTo>
                      <a:pt x="121" y="14"/>
                      <a:pt x="121" y="14"/>
                      <a:pt x="121" y="14"/>
                    </a:cubicBezTo>
                    <a:cubicBezTo>
                      <a:pt x="121" y="16"/>
                      <a:pt x="121" y="16"/>
                      <a:pt x="121" y="16"/>
                    </a:cubicBezTo>
                    <a:cubicBezTo>
                      <a:pt x="120" y="23"/>
                      <a:pt x="120" y="23"/>
                      <a:pt x="120" y="23"/>
                    </a:cubicBezTo>
                    <a:cubicBezTo>
                      <a:pt x="120" y="24"/>
                      <a:pt x="120" y="24"/>
                      <a:pt x="120" y="24"/>
                    </a:cubicBezTo>
                    <a:cubicBezTo>
                      <a:pt x="120" y="25"/>
                      <a:pt x="120" y="25"/>
                      <a:pt x="120" y="25"/>
                    </a:cubicBezTo>
                    <a:cubicBezTo>
                      <a:pt x="126" y="39"/>
                      <a:pt x="126" y="39"/>
                      <a:pt x="126" y="39"/>
                    </a:cubicBezTo>
                    <a:cubicBezTo>
                      <a:pt x="128" y="43"/>
                      <a:pt x="128" y="43"/>
                      <a:pt x="128" y="43"/>
                    </a:cubicBezTo>
                    <a:cubicBezTo>
                      <a:pt x="131" y="41"/>
                      <a:pt x="131" y="41"/>
                      <a:pt x="131" y="41"/>
                    </a:cubicBezTo>
                    <a:cubicBezTo>
                      <a:pt x="152" y="32"/>
                      <a:pt x="152" y="32"/>
                      <a:pt x="152" y="32"/>
                    </a:cubicBezTo>
                    <a:cubicBezTo>
                      <a:pt x="148" y="38"/>
                      <a:pt x="143" y="46"/>
                      <a:pt x="135" y="50"/>
                    </a:cubicBezTo>
                    <a:cubicBezTo>
                      <a:pt x="132" y="52"/>
                      <a:pt x="132" y="52"/>
                      <a:pt x="132" y="52"/>
                    </a:cubicBezTo>
                    <a:cubicBezTo>
                      <a:pt x="133" y="56"/>
                      <a:pt x="133" y="56"/>
                      <a:pt x="133" y="56"/>
                    </a:cubicBezTo>
                    <a:cubicBezTo>
                      <a:pt x="138" y="68"/>
                      <a:pt x="138" y="68"/>
                      <a:pt x="138" y="68"/>
                    </a:cubicBezTo>
                    <a:cubicBezTo>
                      <a:pt x="126" y="69"/>
                      <a:pt x="98" y="74"/>
                      <a:pt x="90" y="83"/>
                    </a:cubicBezTo>
                    <a:cubicBezTo>
                      <a:pt x="33" y="142"/>
                      <a:pt x="33" y="142"/>
                      <a:pt x="33" y="142"/>
                    </a:cubicBezTo>
                    <a:cubicBezTo>
                      <a:pt x="33" y="142"/>
                      <a:pt x="28" y="146"/>
                      <a:pt x="23" y="146"/>
                    </a:cubicBezTo>
                    <a:cubicBezTo>
                      <a:pt x="20" y="146"/>
                      <a:pt x="17" y="144"/>
                      <a:pt x="15" y="142"/>
                    </a:cubicBezTo>
                    <a:cubicBezTo>
                      <a:pt x="7" y="134"/>
                      <a:pt x="13" y="125"/>
                      <a:pt x="15" y="123"/>
                    </a:cubicBezTo>
                    <a:cubicBezTo>
                      <a:pt x="80" y="71"/>
                      <a:pt x="80" y="71"/>
                      <a:pt x="80" y="71"/>
                    </a:cubicBezTo>
                    <a:cubicBezTo>
                      <a:pt x="80" y="71"/>
                      <a:pt x="80" y="71"/>
                      <a:pt x="80" y="71"/>
                    </a:cubicBezTo>
                    <a:cubicBezTo>
                      <a:pt x="80" y="70"/>
                      <a:pt x="80" y="70"/>
                      <a:pt x="80" y="70"/>
                    </a:cubicBezTo>
                    <a:cubicBezTo>
                      <a:pt x="93" y="58"/>
                      <a:pt x="98" y="36"/>
                      <a:pt x="102" y="23"/>
                    </a:cubicBezTo>
                    <a:cubicBezTo>
                      <a:pt x="103" y="19"/>
                      <a:pt x="103" y="17"/>
                      <a:pt x="104" y="15"/>
                    </a:cubicBezTo>
                    <a:cubicBezTo>
                      <a:pt x="106" y="7"/>
                      <a:pt x="107" y="7"/>
                      <a:pt x="121" y="4"/>
                    </a:cubicBezTo>
                    <a:cubicBezTo>
                      <a:pt x="122" y="4"/>
                      <a:pt x="122" y="4"/>
                      <a:pt x="122" y="4"/>
                    </a:cubicBezTo>
                    <a:cubicBezTo>
                      <a:pt x="124" y="4"/>
                      <a:pt x="125" y="4"/>
                      <a:pt x="127" y="4"/>
                    </a:cubicBezTo>
                    <a:cubicBezTo>
                      <a:pt x="127" y="4"/>
                      <a:pt x="127" y="4"/>
                      <a:pt x="127" y="4"/>
                    </a:cubicBezTo>
                    <a:moveTo>
                      <a:pt x="24" y="142"/>
                    </a:moveTo>
                    <a:cubicBezTo>
                      <a:pt x="27" y="142"/>
                      <a:pt x="30" y="141"/>
                      <a:pt x="31" y="139"/>
                    </a:cubicBezTo>
                    <a:cubicBezTo>
                      <a:pt x="35" y="135"/>
                      <a:pt x="35" y="129"/>
                      <a:pt x="31" y="125"/>
                    </a:cubicBezTo>
                    <a:cubicBezTo>
                      <a:pt x="30" y="123"/>
                      <a:pt x="27" y="122"/>
                      <a:pt x="24" y="122"/>
                    </a:cubicBezTo>
                    <a:cubicBezTo>
                      <a:pt x="22" y="122"/>
                      <a:pt x="19" y="123"/>
                      <a:pt x="17" y="125"/>
                    </a:cubicBezTo>
                    <a:cubicBezTo>
                      <a:pt x="13" y="129"/>
                      <a:pt x="13" y="135"/>
                      <a:pt x="17" y="139"/>
                    </a:cubicBezTo>
                    <a:cubicBezTo>
                      <a:pt x="19" y="141"/>
                      <a:pt x="22" y="142"/>
                      <a:pt x="24" y="142"/>
                    </a:cubicBezTo>
                    <a:moveTo>
                      <a:pt x="127" y="0"/>
                    </a:moveTo>
                    <a:cubicBezTo>
                      <a:pt x="125" y="0"/>
                      <a:pt x="123" y="0"/>
                      <a:pt x="121" y="0"/>
                    </a:cubicBezTo>
                    <a:cubicBezTo>
                      <a:pt x="106" y="3"/>
                      <a:pt x="103" y="4"/>
                      <a:pt x="100" y="13"/>
                    </a:cubicBezTo>
                    <a:cubicBezTo>
                      <a:pt x="97" y="23"/>
                      <a:pt x="93" y="53"/>
                      <a:pt x="77" y="68"/>
                    </a:cubicBezTo>
                    <a:cubicBezTo>
                      <a:pt x="12" y="120"/>
                      <a:pt x="12" y="120"/>
                      <a:pt x="12" y="120"/>
                    </a:cubicBezTo>
                    <a:cubicBezTo>
                      <a:pt x="12" y="120"/>
                      <a:pt x="0" y="133"/>
                      <a:pt x="12" y="145"/>
                    </a:cubicBezTo>
                    <a:cubicBezTo>
                      <a:pt x="16" y="148"/>
                      <a:pt x="20" y="150"/>
                      <a:pt x="23" y="150"/>
                    </a:cubicBezTo>
                    <a:cubicBezTo>
                      <a:pt x="30" y="150"/>
                      <a:pt x="36" y="145"/>
                      <a:pt x="36" y="145"/>
                    </a:cubicBezTo>
                    <a:cubicBezTo>
                      <a:pt x="93" y="85"/>
                      <a:pt x="93" y="85"/>
                      <a:pt x="93" y="85"/>
                    </a:cubicBezTo>
                    <a:cubicBezTo>
                      <a:pt x="102" y="76"/>
                      <a:pt x="144" y="71"/>
                      <a:pt x="144" y="71"/>
                    </a:cubicBezTo>
                    <a:cubicBezTo>
                      <a:pt x="137" y="54"/>
                      <a:pt x="137" y="54"/>
                      <a:pt x="137" y="54"/>
                    </a:cubicBezTo>
                    <a:cubicBezTo>
                      <a:pt x="153" y="46"/>
                      <a:pt x="159" y="25"/>
                      <a:pt x="159" y="25"/>
                    </a:cubicBezTo>
                    <a:cubicBezTo>
                      <a:pt x="130" y="37"/>
                      <a:pt x="130" y="37"/>
                      <a:pt x="130" y="37"/>
                    </a:cubicBezTo>
                    <a:cubicBezTo>
                      <a:pt x="124" y="24"/>
                      <a:pt x="124" y="24"/>
                      <a:pt x="124" y="24"/>
                    </a:cubicBezTo>
                    <a:cubicBezTo>
                      <a:pt x="125" y="17"/>
                      <a:pt x="125" y="17"/>
                      <a:pt x="125" y="17"/>
                    </a:cubicBezTo>
                    <a:cubicBezTo>
                      <a:pt x="149" y="6"/>
                      <a:pt x="149" y="6"/>
                      <a:pt x="149" y="6"/>
                    </a:cubicBezTo>
                    <a:cubicBezTo>
                      <a:pt x="149" y="6"/>
                      <a:pt x="139" y="0"/>
                      <a:pt x="127" y="0"/>
                    </a:cubicBezTo>
                    <a:close/>
                    <a:moveTo>
                      <a:pt x="24" y="138"/>
                    </a:moveTo>
                    <a:cubicBezTo>
                      <a:pt x="23" y="138"/>
                      <a:pt x="21" y="138"/>
                      <a:pt x="20" y="136"/>
                    </a:cubicBezTo>
                    <a:cubicBezTo>
                      <a:pt x="17" y="134"/>
                      <a:pt x="17" y="130"/>
                      <a:pt x="20" y="128"/>
                    </a:cubicBezTo>
                    <a:cubicBezTo>
                      <a:pt x="21" y="127"/>
                      <a:pt x="23" y="126"/>
                      <a:pt x="24" y="126"/>
                    </a:cubicBezTo>
                    <a:cubicBezTo>
                      <a:pt x="26" y="126"/>
                      <a:pt x="27" y="127"/>
                      <a:pt x="29" y="128"/>
                    </a:cubicBezTo>
                    <a:cubicBezTo>
                      <a:pt x="31" y="130"/>
                      <a:pt x="31" y="134"/>
                      <a:pt x="29" y="136"/>
                    </a:cubicBezTo>
                    <a:cubicBezTo>
                      <a:pt x="27" y="138"/>
                      <a:pt x="26" y="138"/>
                      <a:pt x="24" y="138"/>
                    </a:cubicBezTo>
                    <a:close/>
                  </a:path>
                </a:pathLst>
              </a:custGeom>
              <a:grpFill/>
              <a:ln w="3175">
                <a:solidFill>
                  <a:schemeClr val="tx1"/>
                </a:solidFill>
                <a:round/>
                <a:headEnd/>
                <a:tailEnd/>
              </a:ln>
              <a:extLst/>
            </p:spPr>
            <p:txBody>
              <a:bodyPr/>
              <a:lstStyle/>
              <a:p>
                <a:pPr eaLnBrk="1" fontAlgn="auto" hangingPunct="1">
                  <a:spcBef>
                    <a:spcPts val="0"/>
                  </a:spcBef>
                  <a:spcAft>
                    <a:spcPts val="0"/>
                  </a:spcAft>
                  <a:defRPr/>
                </a:pPr>
                <a:endParaRPr lang="en-US" dirty="0">
                  <a:latin typeface="+mn-lt"/>
                </a:endParaRPr>
              </a:p>
            </p:txBody>
          </p:sp>
        </p:grpSp>
      </p:grpSp>
      <p:sp>
        <p:nvSpPr>
          <p:cNvPr id="77" name="Text Placeholder 76">
            <a:extLst>
              <a:ext uri="{FF2B5EF4-FFF2-40B4-BE49-F238E27FC236}">
                <a16:creationId xmlns:a16="http://schemas.microsoft.com/office/drawing/2014/main" id="{32AB4371-99E9-4FD0-A119-1CF96F2D3EE6}"/>
              </a:ext>
            </a:extLst>
          </p:cNvPr>
          <p:cNvSpPr>
            <a:spLocks noGrp="1"/>
          </p:cNvSpPr>
          <p:nvPr>
            <p:ph type="body" sz="quarter" idx="16"/>
          </p:nvPr>
        </p:nvSpPr>
        <p:spPr/>
        <p:txBody>
          <a:bodyPr/>
          <a:lstStyle/>
          <a:p>
            <a:r>
              <a:rPr lang="en-US" dirty="0" smtClean="0"/>
              <a:t>Feather River Consolidated Master Plan</a:t>
            </a:r>
            <a:endParaRPr lang="en-US" dirty="0"/>
          </a:p>
        </p:txBody>
      </p:sp>
      <p:grpSp>
        <p:nvGrpSpPr>
          <p:cNvPr id="44" name="Group 43" descr="steps graphic">
            <a:extLst>
              <a:ext uri="{FF2B5EF4-FFF2-40B4-BE49-F238E27FC236}">
                <a16:creationId xmlns:a16="http://schemas.microsoft.com/office/drawing/2014/main" id="{6EB24599-0719-48BC-AB48-E49D34953116}"/>
              </a:ext>
              <a:ext uri="{C183D7F6-B498-43B3-948B-1728B52AA6E4}">
                <adec:decorative xmlns:adec="http://schemas.microsoft.com/office/drawing/2017/decorative" xmlns="" val="1"/>
              </a:ext>
            </a:extLst>
          </p:cNvPr>
          <p:cNvGrpSpPr/>
          <p:nvPr/>
        </p:nvGrpSpPr>
        <p:grpSpPr>
          <a:xfrm>
            <a:off x="6431766" y="2139824"/>
            <a:ext cx="5184000" cy="3831576"/>
            <a:chOff x="6431766" y="2076324"/>
            <a:chExt cx="5184000" cy="3831576"/>
          </a:xfrm>
        </p:grpSpPr>
        <p:grpSp>
          <p:nvGrpSpPr>
            <p:cNvPr id="9" name="Group 27">
              <a:extLst>
                <a:ext uri="{FF2B5EF4-FFF2-40B4-BE49-F238E27FC236}">
                  <a16:creationId xmlns:a16="http://schemas.microsoft.com/office/drawing/2014/main" id="{CFE45C63-A0CD-4ED2-9253-02A15CFBEDD3}"/>
                </a:ext>
              </a:extLst>
            </p:cNvPr>
            <p:cNvGrpSpPr>
              <a:grpSpLocks/>
            </p:cNvGrpSpPr>
            <p:nvPr/>
          </p:nvGrpSpPr>
          <p:grpSpPr bwMode="auto">
            <a:xfrm>
              <a:off x="6431766" y="4609130"/>
              <a:ext cx="2336870" cy="1298770"/>
              <a:chOff x="4808051" y="1842051"/>
              <a:chExt cx="2369874" cy="1397540"/>
            </a:xfrm>
          </p:grpSpPr>
          <p:sp>
            <p:nvSpPr>
              <p:cNvPr id="10" name="Freeform 17">
                <a:extLst>
                  <a:ext uri="{FF2B5EF4-FFF2-40B4-BE49-F238E27FC236}">
                    <a16:creationId xmlns:a16="http://schemas.microsoft.com/office/drawing/2014/main" id="{0F99B6D3-28DD-4E91-808E-0A9D8950E9B9}"/>
                  </a:ext>
                </a:extLst>
              </p:cNvPr>
              <p:cNvSpPr>
                <a:spLocks/>
              </p:cNvSpPr>
              <p:nvPr/>
            </p:nvSpPr>
            <p:spPr bwMode="auto">
              <a:xfrm>
                <a:off x="4808051" y="2331219"/>
                <a:ext cx="1133349" cy="908372"/>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11" name="Freeform 18">
                <a:extLst>
                  <a:ext uri="{FF2B5EF4-FFF2-40B4-BE49-F238E27FC236}">
                    <a16:creationId xmlns:a16="http://schemas.microsoft.com/office/drawing/2014/main" id="{550D5C59-96EE-4437-9C44-B45AA3D56F85}"/>
                  </a:ext>
                </a:extLst>
              </p:cNvPr>
              <p:cNvSpPr>
                <a:spLocks/>
              </p:cNvSpPr>
              <p:nvPr/>
            </p:nvSpPr>
            <p:spPr bwMode="auto">
              <a:xfrm>
                <a:off x="4808051" y="1842051"/>
                <a:ext cx="2369874" cy="959190"/>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12" name="Freeform 19">
                <a:extLst>
                  <a:ext uri="{FF2B5EF4-FFF2-40B4-BE49-F238E27FC236}">
                    <a16:creationId xmlns:a16="http://schemas.microsoft.com/office/drawing/2014/main" id="{163804A0-E4BE-4601-AEB6-7EC3284F52AC}"/>
                  </a:ext>
                </a:extLst>
              </p:cNvPr>
              <p:cNvSpPr>
                <a:spLocks/>
              </p:cNvSpPr>
              <p:nvPr/>
            </p:nvSpPr>
            <p:spPr bwMode="auto">
              <a:xfrm>
                <a:off x="5941552" y="2300082"/>
                <a:ext cx="1236373" cy="939508"/>
              </a:xfrm>
              <a:custGeom>
                <a:avLst/>
                <a:gdLst>
                  <a:gd name="T0" fmla="*/ 1236373 w 649"/>
                  <a:gd name="T1" fmla="*/ 0 h 694"/>
                  <a:gd name="T2" fmla="*/ 1236373 w 649"/>
                  <a:gd name="T3" fmla="*/ 444033 h 694"/>
                  <a:gd name="T4" fmla="*/ 0 w 649"/>
                  <a:gd name="T5" fmla="*/ 939508 h 694"/>
                  <a:gd name="T6" fmla="*/ 0 w 649"/>
                  <a:gd name="T7" fmla="*/ 495475 h 694"/>
                  <a:gd name="T8" fmla="*/ 1236373 w 649"/>
                  <a:gd name="T9" fmla="*/ 0 h 6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13" name="Group 35">
              <a:extLst>
                <a:ext uri="{FF2B5EF4-FFF2-40B4-BE49-F238E27FC236}">
                  <a16:creationId xmlns:a16="http://schemas.microsoft.com/office/drawing/2014/main" id="{BBFED9B2-8B04-4E8F-B036-2BB7CCF95C04}"/>
                </a:ext>
              </a:extLst>
            </p:cNvPr>
            <p:cNvGrpSpPr>
              <a:grpSpLocks/>
            </p:cNvGrpSpPr>
            <p:nvPr/>
          </p:nvGrpSpPr>
          <p:grpSpPr bwMode="auto">
            <a:xfrm>
              <a:off x="7549331" y="3859410"/>
              <a:ext cx="2336870" cy="1307583"/>
              <a:chOff x="4808051" y="4299121"/>
              <a:chExt cx="2369874" cy="1405200"/>
            </a:xfrm>
          </p:grpSpPr>
          <p:sp>
            <p:nvSpPr>
              <p:cNvPr id="14" name="Freeform 8">
                <a:extLst>
                  <a:ext uri="{FF2B5EF4-FFF2-40B4-BE49-F238E27FC236}">
                    <a16:creationId xmlns:a16="http://schemas.microsoft.com/office/drawing/2014/main" id="{7DA26508-A6A4-4F4C-AC60-E9459BF28898}"/>
                  </a:ext>
                </a:extLst>
              </p:cNvPr>
              <p:cNvSpPr>
                <a:spLocks/>
              </p:cNvSpPr>
              <p:nvPr/>
            </p:nvSpPr>
            <p:spPr bwMode="auto">
              <a:xfrm>
                <a:off x="4808051" y="4795540"/>
                <a:ext cx="1133349" cy="90878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j-lt"/>
                </a:endParaRPr>
              </a:p>
            </p:txBody>
          </p:sp>
          <p:sp>
            <p:nvSpPr>
              <p:cNvPr id="15" name="Freeform 9">
                <a:extLst>
                  <a:ext uri="{FF2B5EF4-FFF2-40B4-BE49-F238E27FC236}">
                    <a16:creationId xmlns:a16="http://schemas.microsoft.com/office/drawing/2014/main" id="{0FC13C28-081C-4595-9C9D-7D21EB3FA9D3}"/>
                  </a:ext>
                </a:extLst>
              </p:cNvPr>
              <p:cNvSpPr>
                <a:spLocks/>
              </p:cNvSpPr>
              <p:nvPr/>
            </p:nvSpPr>
            <p:spPr bwMode="auto">
              <a:xfrm>
                <a:off x="4808051" y="4299121"/>
                <a:ext cx="2369874" cy="961119"/>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j-lt"/>
                </a:endParaRPr>
              </a:p>
            </p:txBody>
          </p:sp>
          <p:sp>
            <p:nvSpPr>
              <p:cNvPr id="16" name="Freeform 10">
                <a:extLst>
                  <a:ext uri="{FF2B5EF4-FFF2-40B4-BE49-F238E27FC236}">
                    <a16:creationId xmlns:a16="http://schemas.microsoft.com/office/drawing/2014/main" id="{31980248-1ADA-45C6-923A-02F7423266AB}"/>
                  </a:ext>
                </a:extLst>
              </p:cNvPr>
              <p:cNvSpPr>
                <a:spLocks/>
              </p:cNvSpPr>
              <p:nvPr/>
            </p:nvSpPr>
            <p:spPr bwMode="auto">
              <a:xfrm>
                <a:off x="5941552" y="4764813"/>
                <a:ext cx="1236373" cy="939508"/>
              </a:xfrm>
              <a:custGeom>
                <a:avLst/>
                <a:gdLst>
                  <a:gd name="T0" fmla="*/ 1236373 w 649"/>
                  <a:gd name="T1" fmla="*/ 0 h 694"/>
                  <a:gd name="T2" fmla="*/ 1236373 w 649"/>
                  <a:gd name="T3" fmla="*/ 444033 h 694"/>
                  <a:gd name="T4" fmla="*/ 0 w 649"/>
                  <a:gd name="T5" fmla="*/ 939508 h 694"/>
                  <a:gd name="T6" fmla="*/ 0 w 649"/>
                  <a:gd name="T7" fmla="*/ 495475 h 694"/>
                  <a:gd name="T8" fmla="*/ 1236373 w 649"/>
                  <a:gd name="T9" fmla="*/ 0 h 6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grpSp>
        <p:grpSp>
          <p:nvGrpSpPr>
            <p:cNvPr id="17" name="Group 39">
              <a:extLst>
                <a:ext uri="{FF2B5EF4-FFF2-40B4-BE49-F238E27FC236}">
                  <a16:creationId xmlns:a16="http://schemas.microsoft.com/office/drawing/2014/main" id="{DBAE3F99-4416-43BB-802B-06B8C3273C01}"/>
                </a:ext>
              </a:extLst>
            </p:cNvPr>
            <p:cNvGrpSpPr>
              <a:grpSpLocks/>
            </p:cNvGrpSpPr>
            <p:nvPr/>
          </p:nvGrpSpPr>
          <p:grpSpPr bwMode="auto">
            <a:xfrm>
              <a:off x="8439940" y="3145110"/>
              <a:ext cx="2335304" cy="1306106"/>
              <a:chOff x="4808051" y="5135743"/>
              <a:chExt cx="2369874" cy="1405200"/>
            </a:xfrm>
          </p:grpSpPr>
          <p:sp>
            <p:nvSpPr>
              <p:cNvPr id="18" name="Freeform 5">
                <a:extLst>
                  <a:ext uri="{FF2B5EF4-FFF2-40B4-BE49-F238E27FC236}">
                    <a16:creationId xmlns:a16="http://schemas.microsoft.com/office/drawing/2014/main" id="{86042750-61FD-40FA-B325-3248D0B0BC20}"/>
                  </a:ext>
                </a:extLst>
              </p:cNvPr>
              <p:cNvSpPr>
                <a:spLocks/>
              </p:cNvSpPr>
              <p:nvPr/>
            </p:nvSpPr>
            <p:spPr bwMode="auto">
              <a:xfrm>
                <a:off x="4808051" y="5632723"/>
                <a:ext cx="1134109" cy="908220"/>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19" name="Freeform 6">
                <a:extLst>
                  <a:ext uri="{FF2B5EF4-FFF2-40B4-BE49-F238E27FC236}">
                    <a16:creationId xmlns:a16="http://schemas.microsoft.com/office/drawing/2014/main" id="{D2485B1E-22DE-4313-87F3-58173AEACC7F}"/>
                  </a:ext>
                </a:extLst>
              </p:cNvPr>
              <p:cNvSpPr>
                <a:spLocks/>
              </p:cNvSpPr>
              <p:nvPr/>
            </p:nvSpPr>
            <p:spPr bwMode="auto">
              <a:xfrm>
                <a:off x="4808051" y="5135743"/>
                <a:ext cx="2369874" cy="960617"/>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20" name="Freeform 7">
                <a:extLst>
                  <a:ext uri="{FF2B5EF4-FFF2-40B4-BE49-F238E27FC236}">
                    <a16:creationId xmlns:a16="http://schemas.microsoft.com/office/drawing/2014/main" id="{6D372190-F03C-4E10-9BB3-D0799862DE58}"/>
                  </a:ext>
                </a:extLst>
              </p:cNvPr>
              <p:cNvSpPr>
                <a:spLocks/>
              </p:cNvSpPr>
              <p:nvPr/>
            </p:nvSpPr>
            <p:spPr bwMode="auto">
              <a:xfrm>
                <a:off x="5942160" y="5600967"/>
                <a:ext cx="1235765" cy="939976"/>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grpSp>
        <p:grpSp>
          <p:nvGrpSpPr>
            <p:cNvPr id="21" name="Group 31">
              <a:extLst>
                <a:ext uri="{FF2B5EF4-FFF2-40B4-BE49-F238E27FC236}">
                  <a16:creationId xmlns:a16="http://schemas.microsoft.com/office/drawing/2014/main" id="{AAF307FC-5513-426F-BB40-B722D6DF2E3C}"/>
                </a:ext>
              </a:extLst>
            </p:cNvPr>
            <p:cNvGrpSpPr>
              <a:grpSpLocks/>
            </p:cNvGrpSpPr>
            <p:nvPr/>
          </p:nvGrpSpPr>
          <p:grpSpPr bwMode="auto">
            <a:xfrm>
              <a:off x="9278897" y="2438188"/>
              <a:ext cx="2336869" cy="1304631"/>
              <a:chOff x="4808051" y="3515295"/>
              <a:chExt cx="2369874" cy="1403847"/>
            </a:xfrm>
          </p:grpSpPr>
          <p:sp>
            <p:nvSpPr>
              <p:cNvPr id="22" name="Freeform 11">
                <a:extLst>
                  <a:ext uri="{FF2B5EF4-FFF2-40B4-BE49-F238E27FC236}">
                    <a16:creationId xmlns:a16="http://schemas.microsoft.com/office/drawing/2014/main" id="{74A81D7B-94A3-42C9-80AC-62D5D0110B73}"/>
                  </a:ext>
                </a:extLst>
              </p:cNvPr>
              <p:cNvSpPr>
                <a:spLocks/>
              </p:cNvSpPr>
              <p:nvPr/>
            </p:nvSpPr>
            <p:spPr bwMode="auto">
              <a:xfrm>
                <a:off x="4808051" y="4010770"/>
                <a:ext cx="1133349" cy="908372"/>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23" name="Freeform 12">
                <a:extLst>
                  <a:ext uri="{FF2B5EF4-FFF2-40B4-BE49-F238E27FC236}">
                    <a16:creationId xmlns:a16="http://schemas.microsoft.com/office/drawing/2014/main" id="{C157D7EE-659C-409B-A1E6-7D05687D7FBD}"/>
                  </a:ext>
                </a:extLst>
              </p:cNvPr>
              <p:cNvSpPr>
                <a:spLocks/>
              </p:cNvSpPr>
              <p:nvPr/>
            </p:nvSpPr>
            <p:spPr bwMode="auto">
              <a:xfrm>
                <a:off x="4808051" y="3515295"/>
                <a:ext cx="2369874" cy="959190"/>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24" name="Freeform 13">
                <a:extLst>
                  <a:ext uri="{FF2B5EF4-FFF2-40B4-BE49-F238E27FC236}">
                    <a16:creationId xmlns:a16="http://schemas.microsoft.com/office/drawing/2014/main" id="{0F6A3B05-53B7-4EA3-88B4-ED578C58E4EC}"/>
                  </a:ext>
                </a:extLst>
              </p:cNvPr>
              <p:cNvSpPr>
                <a:spLocks/>
              </p:cNvSpPr>
              <p:nvPr/>
            </p:nvSpPr>
            <p:spPr bwMode="auto">
              <a:xfrm>
                <a:off x="5941400" y="3976396"/>
                <a:ext cx="1236525" cy="940133"/>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grpSp>
        <p:grpSp>
          <p:nvGrpSpPr>
            <p:cNvPr id="4" name="Group 3">
              <a:extLst>
                <a:ext uri="{FF2B5EF4-FFF2-40B4-BE49-F238E27FC236}">
                  <a16:creationId xmlns:a16="http://schemas.microsoft.com/office/drawing/2014/main" id="{BC384F39-BE7C-4DC7-9463-38206393DEC4}"/>
                </a:ext>
              </a:extLst>
            </p:cNvPr>
            <p:cNvGrpSpPr/>
            <p:nvPr/>
          </p:nvGrpSpPr>
          <p:grpSpPr>
            <a:xfrm>
              <a:off x="7668115" y="3549446"/>
              <a:ext cx="529043" cy="396000"/>
              <a:chOff x="7687796" y="3553060"/>
              <a:chExt cx="529043" cy="396000"/>
            </a:xfrm>
          </p:grpSpPr>
          <p:sp>
            <p:nvSpPr>
              <p:cNvPr id="26" name="Teardrop 25">
                <a:extLst>
                  <a:ext uri="{FF2B5EF4-FFF2-40B4-BE49-F238E27FC236}">
                    <a16:creationId xmlns:a16="http://schemas.microsoft.com/office/drawing/2014/main" id="{E668D9BC-775F-4484-A481-0A547E2A5D3E}"/>
                  </a:ext>
                </a:extLst>
              </p:cNvPr>
              <p:cNvSpPr/>
              <p:nvPr/>
            </p:nvSpPr>
            <p:spPr>
              <a:xfrm rot="7994273">
                <a:off x="7750851" y="3553060"/>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27" name="Oval 26">
                <a:extLst>
                  <a:ext uri="{FF2B5EF4-FFF2-40B4-BE49-F238E27FC236}">
                    <a16:creationId xmlns:a16="http://schemas.microsoft.com/office/drawing/2014/main" id="{FC18C2F6-BC37-4856-9C97-AB28F5F35F30}"/>
                  </a:ext>
                </a:extLst>
              </p:cNvPr>
              <p:cNvSpPr/>
              <p:nvPr/>
            </p:nvSpPr>
            <p:spPr>
              <a:xfrm>
                <a:off x="7800745" y="3600615"/>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8" name="TextBox 37">
                <a:extLst>
                  <a:ext uri="{FF2B5EF4-FFF2-40B4-BE49-F238E27FC236}">
                    <a16:creationId xmlns:a16="http://schemas.microsoft.com/office/drawing/2014/main" id="{DCF68FA9-42C6-4204-B804-635DC098A56A}"/>
                  </a:ext>
                </a:extLst>
              </p:cNvPr>
              <p:cNvSpPr txBox="1">
                <a:spLocks noChangeArrowheads="1"/>
              </p:cNvSpPr>
              <p:nvPr/>
            </p:nvSpPr>
            <p:spPr bwMode="auto">
              <a:xfrm>
                <a:off x="7687796" y="3587891"/>
                <a:ext cx="52904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2</a:t>
                </a:r>
              </a:p>
            </p:txBody>
          </p:sp>
        </p:grpSp>
        <p:grpSp>
          <p:nvGrpSpPr>
            <p:cNvPr id="5" name="Group 4">
              <a:extLst>
                <a:ext uri="{FF2B5EF4-FFF2-40B4-BE49-F238E27FC236}">
                  <a16:creationId xmlns:a16="http://schemas.microsoft.com/office/drawing/2014/main" id="{93A0B2E9-CE29-4F7C-AFC9-679B8873B095}"/>
                </a:ext>
              </a:extLst>
            </p:cNvPr>
            <p:cNvGrpSpPr/>
            <p:nvPr/>
          </p:nvGrpSpPr>
          <p:grpSpPr>
            <a:xfrm>
              <a:off x="6694640" y="4272888"/>
              <a:ext cx="527478" cy="396000"/>
              <a:chOff x="6694640" y="4272888"/>
              <a:chExt cx="527478" cy="396000"/>
            </a:xfrm>
          </p:grpSpPr>
          <p:sp>
            <p:nvSpPr>
              <p:cNvPr id="29" name="Teardrop 28">
                <a:extLst>
                  <a:ext uri="{FF2B5EF4-FFF2-40B4-BE49-F238E27FC236}">
                    <a16:creationId xmlns:a16="http://schemas.microsoft.com/office/drawing/2014/main" id="{714DA6B9-3503-4743-B96D-C0387E3433EB}"/>
                  </a:ext>
                </a:extLst>
              </p:cNvPr>
              <p:cNvSpPr/>
              <p:nvPr/>
            </p:nvSpPr>
            <p:spPr>
              <a:xfrm rot="7994273">
                <a:off x="6757610" y="4272888"/>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0" name="Oval 29">
                <a:extLst>
                  <a:ext uri="{FF2B5EF4-FFF2-40B4-BE49-F238E27FC236}">
                    <a16:creationId xmlns:a16="http://schemas.microsoft.com/office/drawing/2014/main" id="{0538BF2D-7205-429C-9920-69C767E77FD5}"/>
                  </a:ext>
                </a:extLst>
              </p:cNvPr>
              <p:cNvSpPr/>
              <p:nvPr/>
            </p:nvSpPr>
            <p:spPr>
              <a:xfrm>
                <a:off x="6807876" y="4320739"/>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7" name="TextBox 36">
                <a:extLst>
                  <a:ext uri="{FF2B5EF4-FFF2-40B4-BE49-F238E27FC236}">
                    <a16:creationId xmlns:a16="http://schemas.microsoft.com/office/drawing/2014/main" id="{9CCC179C-E666-4CBA-8225-E9AE8F63B9C3}"/>
                  </a:ext>
                </a:extLst>
              </p:cNvPr>
              <p:cNvSpPr txBox="1">
                <a:spLocks noChangeArrowheads="1"/>
              </p:cNvSpPr>
              <p:nvPr/>
            </p:nvSpPr>
            <p:spPr bwMode="auto">
              <a:xfrm>
                <a:off x="6694640" y="4304252"/>
                <a:ext cx="527478" cy="307777"/>
              </a:xfrm>
              <a:prstGeom prst="rect">
                <a:avLst/>
              </a:prstGeom>
              <a:noFill/>
              <a:ln w="9525">
                <a:noFill/>
                <a:miter lim="800000"/>
                <a:headEnd/>
                <a:tailEnd/>
              </a:ln>
              <a:extLst/>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1</a:t>
                </a:r>
              </a:p>
            </p:txBody>
          </p:sp>
        </p:grpSp>
        <p:grpSp>
          <p:nvGrpSpPr>
            <p:cNvPr id="3" name="Group 2">
              <a:extLst>
                <a:ext uri="{FF2B5EF4-FFF2-40B4-BE49-F238E27FC236}">
                  <a16:creationId xmlns:a16="http://schemas.microsoft.com/office/drawing/2014/main" id="{1F76D10B-6ACE-4638-AB7A-1EF3942918AD}"/>
                </a:ext>
              </a:extLst>
            </p:cNvPr>
            <p:cNvGrpSpPr/>
            <p:nvPr/>
          </p:nvGrpSpPr>
          <p:grpSpPr>
            <a:xfrm>
              <a:off x="8607357" y="2825895"/>
              <a:ext cx="529043" cy="396000"/>
              <a:chOff x="8505184" y="2844945"/>
              <a:chExt cx="529043" cy="396000"/>
            </a:xfrm>
          </p:grpSpPr>
          <p:sp>
            <p:nvSpPr>
              <p:cNvPr id="66" name="Oval 65">
                <a:extLst>
                  <a:ext uri="{FF2B5EF4-FFF2-40B4-BE49-F238E27FC236}">
                    <a16:creationId xmlns:a16="http://schemas.microsoft.com/office/drawing/2014/main" id="{E0767904-B09B-41EB-A4C9-DA5D7C8E09E8}"/>
                  </a:ext>
                </a:extLst>
              </p:cNvPr>
              <p:cNvSpPr/>
              <p:nvPr/>
            </p:nvSpPr>
            <p:spPr>
              <a:xfrm>
                <a:off x="8618133" y="2898296"/>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67" name="TextBox 66">
                <a:extLst>
                  <a:ext uri="{FF2B5EF4-FFF2-40B4-BE49-F238E27FC236}">
                    <a16:creationId xmlns:a16="http://schemas.microsoft.com/office/drawing/2014/main" id="{4736825B-C1D7-48B5-B010-D3116A534D48}"/>
                  </a:ext>
                </a:extLst>
              </p:cNvPr>
              <p:cNvSpPr txBox="1">
                <a:spLocks noChangeArrowheads="1"/>
              </p:cNvSpPr>
              <p:nvPr/>
            </p:nvSpPr>
            <p:spPr bwMode="auto">
              <a:xfrm>
                <a:off x="8505184" y="2872872"/>
                <a:ext cx="52904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3</a:t>
                </a:r>
              </a:p>
            </p:txBody>
          </p:sp>
          <p:sp>
            <p:nvSpPr>
              <p:cNvPr id="68" name="Teardrop 67">
                <a:extLst>
                  <a:ext uri="{FF2B5EF4-FFF2-40B4-BE49-F238E27FC236}">
                    <a16:creationId xmlns:a16="http://schemas.microsoft.com/office/drawing/2014/main" id="{6A511322-FCB6-4287-85D1-8002AF8690E8}"/>
                  </a:ext>
                </a:extLst>
              </p:cNvPr>
              <p:cNvSpPr/>
              <p:nvPr/>
            </p:nvSpPr>
            <p:spPr>
              <a:xfrm rot="7994273">
                <a:off x="8570636" y="2844945"/>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grpSp>
        <p:grpSp>
          <p:nvGrpSpPr>
            <p:cNvPr id="8" name="Group 7">
              <a:extLst>
                <a:ext uri="{FF2B5EF4-FFF2-40B4-BE49-F238E27FC236}">
                  <a16:creationId xmlns:a16="http://schemas.microsoft.com/office/drawing/2014/main" id="{1363545A-9938-4AE2-BE9F-9DD50FC1DC56}"/>
                </a:ext>
              </a:extLst>
            </p:cNvPr>
            <p:cNvGrpSpPr/>
            <p:nvPr/>
          </p:nvGrpSpPr>
          <p:grpSpPr>
            <a:xfrm>
              <a:off x="9564497" y="2076324"/>
              <a:ext cx="529043" cy="396000"/>
              <a:chOff x="9564497" y="2089024"/>
              <a:chExt cx="529043" cy="396000"/>
            </a:xfrm>
          </p:grpSpPr>
          <p:grpSp>
            <p:nvGrpSpPr>
              <p:cNvPr id="6" name="Group 5">
                <a:extLst>
                  <a:ext uri="{FF2B5EF4-FFF2-40B4-BE49-F238E27FC236}">
                    <a16:creationId xmlns:a16="http://schemas.microsoft.com/office/drawing/2014/main" id="{6D2B501A-72D7-40B8-9802-DE6E8019ADB1}"/>
                  </a:ext>
                </a:extLst>
              </p:cNvPr>
              <p:cNvGrpSpPr/>
              <p:nvPr/>
            </p:nvGrpSpPr>
            <p:grpSpPr>
              <a:xfrm>
                <a:off x="9564497" y="2116951"/>
                <a:ext cx="529043" cy="309240"/>
                <a:chOff x="9564497" y="2116951"/>
                <a:chExt cx="529043" cy="309240"/>
              </a:xfrm>
            </p:grpSpPr>
            <p:sp>
              <p:nvSpPr>
                <p:cNvPr id="69" name="Oval 68">
                  <a:extLst>
                    <a:ext uri="{FF2B5EF4-FFF2-40B4-BE49-F238E27FC236}">
                      <a16:creationId xmlns:a16="http://schemas.microsoft.com/office/drawing/2014/main" id="{A1A0480E-9E12-4EA2-BCCF-0C55EF3201CC}"/>
                    </a:ext>
                  </a:extLst>
                </p:cNvPr>
                <p:cNvSpPr/>
                <p:nvPr/>
              </p:nvSpPr>
              <p:spPr>
                <a:xfrm>
                  <a:off x="9683796" y="2142375"/>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70" name="TextBox 69">
                  <a:extLst>
                    <a:ext uri="{FF2B5EF4-FFF2-40B4-BE49-F238E27FC236}">
                      <a16:creationId xmlns:a16="http://schemas.microsoft.com/office/drawing/2014/main" id="{C5B3665F-4DAC-41AB-8260-BF53DC23963F}"/>
                    </a:ext>
                  </a:extLst>
                </p:cNvPr>
                <p:cNvSpPr txBox="1">
                  <a:spLocks noChangeArrowheads="1"/>
                </p:cNvSpPr>
                <p:nvPr/>
              </p:nvSpPr>
              <p:spPr bwMode="auto">
                <a:xfrm>
                  <a:off x="9564497" y="2116951"/>
                  <a:ext cx="52904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4</a:t>
                  </a:r>
                </a:p>
              </p:txBody>
            </p:sp>
          </p:grpSp>
          <p:sp>
            <p:nvSpPr>
              <p:cNvPr id="71" name="Teardrop 70">
                <a:extLst>
                  <a:ext uri="{FF2B5EF4-FFF2-40B4-BE49-F238E27FC236}">
                    <a16:creationId xmlns:a16="http://schemas.microsoft.com/office/drawing/2014/main" id="{8FD8D4C2-2B0C-4395-B822-9A684D330211}"/>
                  </a:ext>
                </a:extLst>
              </p:cNvPr>
              <p:cNvSpPr/>
              <p:nvPr/>
            </p:nvSpPr>
            <p:spPr>
              <a:xfrm rot="7994273">
                <a:off x="9636299" y="2089024"/>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grpSp>
      </p:grpSp>
      <p:pic>
        <p:nvPicPr>
          <p:cNvPr id="33" name="Picture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3089" y="471618"/>
            <a:ext cx="1718911" cy="1752615"/>
          </a:xfrm>
          <a:prstGeom prst="rect">
            <a:avLst/>
          </a:prstGeom>
        </p:spPr>
      </p:pic>
    </p:spTree>
    <p:extLst>
      <p:ext uri="{BB962C8B-B14F-4D97-AF65-F5344CB8AC3E}">
        <p14:creationId xmlns:p14="http://schemas.microsoft.com/office/powerpoint/2010/main" val="40894562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smtClean="0"/>
              <a:t>REGIONAL FUND STRATEGIC PLAN (RFSP)</a:t>
            </a:r>
            <a:endParaRPr lang="en-US" dirty="0"/>
          </a:p>
        </p:txBody>
      </p:sp>
      <p:sp>
        <p:nvSpPr>
          <p:cNvPr id="2" name="Text Placeholder 1">
            <a:extLst>
              <a:ext uri="{FF2B5EF4-FFF2-40B4-BE49-F238E27FC236}">
                <a16:creationId xmlns:a16="http://schemas.microsoft.com/office/drawing/2014/main" id="{1F2A5814-BC40-4A37-9064-C44C73C883EF}"/>
              </a:ext>
            </a:extLst>
          </p:cNvPr>
          <p:cNvSpPr>
            <a:spLocks noGrp="1"/>
          </p:cNvSpPr>
          <p:nvPr>
            <p:ph type="body" sz="quarter" idx="13"/>
          </p:nvPr>
        </p:nvSpPr>
        <p:spPr>
          <a:xfrm>
            <a:off x="1871276" y="2320260"/>
            <a:ext cx="8396362" cy="3100387"/>
          </a:xfrm>
        </p:spPr>
        <p:txBody>
          <a:bodyPr>
            <a:normAutofit fontScale="70000" lnSpcReduction="20000"/>
          </a:bodyPr>
          <a:lstStyle/>
          <a:p>
            <a:pPr marL="857250" indent="-857250" algn="l">
              <a:lnSpc>
                <a:spcPct val="100000"/>
              </a:lnSpc>
              <a:buFont typeface="Arial" panose="020B0604020202020204" pitchFamily="34" charset="0"/>
              <a:buChar char="•"/>
            </a:pPr>
            <a:r>
              <a:rPr lang="en-US" dirty="0" smtClean="0"/>
              <a:t>A requirement of Appendix B of the Settlement Agreement</a:t>
            </a:r>
          </a:p>
          <a:p>
            <a:pPr marL="857250" indent="-857250" algn="l">
              <a:lnSpc>
                <a:spcPct val="100000"/>
              </a:lnSpc>
              <a:buFont typeface="Arial" panose="020B0604020202020204" pitchFamily="34" charset="0"/>
              <a:buChar char="•"/>
            </a:pPr>
            <a:r>
              <a:rPr lang="en-US" dirty="0" smtClean="0"/>
              <a:t>The RFSP was approved on April 27, 2010 by the </a:t>
            </a:r>
          </a:p>
          <a:p>
            <a:pPr marL="857250" indent="-857250" algn="l">
              <a:lnSpc>
                <a:spcPct val="100000"/>
              </a:lnSpc>
              <a:buFont typeface="Arial" panose="020B0604020202020204" pitchFamily="34" charset="0"/>
              <a:buChar char="•"/>
            </a:pPr>
            <a:r>
              <a:rPr lang="en-US" dirty="0" smtClean="0"/>
              <a:t>SBF Steering Committee</a:t>
            </a:r>
          </a:p>
          <a:p>
            <a:pPr marL="857250" indent="-857250">
              <a:lnSpc>
                <a:spcPct val="100000"/>
              </a:lnSpc>
              <a:buFont typeface="Arial" panose="020B0604020202020204" pitchFamily="34" charset="0"/>
              <a:buChar char="•"/>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985" y="417389"/>
            <a:ext cx="1718911" cy="1752615"/>
          </a:xfrm>
          <a:prstGeom prst="rect">
            <a:avLst/>
          </a:prstGeom>
        </p:spPr>
      </p:pic>
    </p:spTree>
    <p:extLst>
      <p:ext uri="{BB962C8B-B14F-4D97-AF65-F5344CB8AC3E}">
        <p14:creationId xmlns:p14="http://schemas.microsoft.com/office/powerpoint/2010/main" val="29416868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smtClean="0"/>
              <a:t>REGIONAL FUND STRATEGIC PLAN (RFSP)</a:t>
            </a:r>
            <a:endParaRPr lang="en-US" dirty="0"/>
          </a:p>
        </p:txBody>
      </p:sp>
      <p:sp>
        <p:nvSpPr>
          <p:cNvPr id="2" name="Text Placeholder 1">
            <a:extLst>
              <a:ext uri="{FF2B5EF4-FFF2-40B4-BE49-F238E27FC236}">
                <a16:creationId xmlns:a16="http://schemas.microsoft.com/office/drawing/2014/main" id="{1F2A5814-BC40-4A37-9064-C44C73C883EF}"/>
              </a:ext>
            </a:extLst>
          </p:cNvPr>
          <p:cNvSpPr>
            <a:spLocks noGrp="1"/>
          </p:cNvSpPr>
          <p:nvPr>
            <p:ph type="body" sz="quarter" idx="13"/>
          </p:nvPr>
        </p:nvSpPr>
        <p:spPr/>
        <p:txBody>
          <a:bodyPr>
            <a:normAutofit fontScale="47500" lnSpcReduction="20000"/>
          </a:bodyPr>
          <a:lstStyle/>
          <a:p>
            <a:pPr marL="857250" indent="-857250" algn="l">
              <a:lnSpc>
                <a:spcPct val="100000"/>
              </a:lnSpc>
              <a:buFont typeface="Arial" panose="020B0604020202020204" pitchFamily="34" charset="0"/>
              <a:buChar char="•"/>
            </a:pPr>
            <a:r>
              <a:rPr lang="en-US" dirty="0" smtClean="0"/>
              <a:t>$350,000 was provided to hire a consultant to work with SBF staff to write the plan</a:t>
            </a:r>
          </a:p>
          <a:p>
            <a:pPr marL="857250" indent="-857250" algn="l">
              <a:lnSpc>
                <a:spcPct val="100000"/>
              </a:lnSpc>
              <a:buFont typeface="Arial" panose="020B0604020202020204" pitchFamily="34" charset="0"/>
              <a:buChar char="•"/>
            </a:pPr>
            <a:r>
              <a:rPr lang="en-US" dirty="0" smtClean="0"/>
              <a:t>The actual consultant cost was $173,050</a:t>
            </a:r>
          </a:p>
          <a:p>
            <a:pPr marL="857250" indent="-857250" algn="l">
              <a:lnSpc>
                <a:spcPct val="100000"/>
              </a:lnSpc>
              <a:buFont typeface="Arial" panose="020B0604020202020204" pitchFamily="34" charset="0"/>
              <a:buChar char="•"/>
            </a:pPr>
            <a:r>
              <a:rPr lang="en-US" dirty="0" smtClean="0"/>
              <a:t>The intention of the RFSP is to be a reference document for the SBF Steering Committee &amp; a reference document for SBF grant applicants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985" y="417389"/>
            <a:ext cx="1718911" cy="1752615"/>
          </a:xfrm>
          <a:prstGeom prst="rect">
            <a:avLst/>
          </a:prstGeom>
        </p:spPr>
      </p:pic>
    </p:spTree>
    <p:extLst>
      <p:ext uri="{BB962C8B-B14F-4D97-AF65-F5344CB8AC3E}">
        <p14:creationId xmlns:p14="http://schemas.microsoft.com/office/powerpoint/2010/main" val="4140141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smtClean="0"/>
              <a:t>SBF MISSION STATEMENT</a:t>
            </a:r>
            <a:endParaRPr lang="en-US" dirty="0"/>
          </a:p>
        </p:txBody>
      </p:sp>
      <p:sp>
        <p:nvSpPr>
          <p:cNvPr id="2" name="Text Placeholder 1">
            <a:extLst>
              <a:ext uri="{FF2B5EF4-FFF2-40B4-BE49-F238E27FC236}">
                <a16:creationId xmlns:a16="http://schemas.microsoft.com/office/drawing/2014/main" id="{1F2A5814-BC40-4A37-9064-C44C73C883EF}"/>
              </a:ext>
            </a:extLst>
          </p:cNvPr>
          <p:cNvSpPr>
            <a:spLocks noGrp="1"/>
          </p:cNvSpPr>
          <p:nvPr>
            <p:ph type="body" sz="quarter" idx="13"/>
          </p:nvPr>
        </p:nvSpPr>
        <p:spPr/>
        <p:txBody>
          <a:bodyPr>
            <a:normAutofit fontScale="62500" lnSpcReduction="20000"/>
          </a:bodyPr>
          <a:lstStyle/>
          <a:p>
            <a:pPr>
              <a:lnSpc>
                <a:spcPct val="100000"/>
              </a:lnSpc>
            </a:pPr>
            <a:r>
              <a:rPr lang="en-US" dirty="0" smtClean="0"/>
              <a:t>“Investing in recreational and related projects with a nexus to the Feather River to improve the quality of life and stimulate economic development in the Oroville Region”</a:t>
            </a:r>
          </a:p>
          <a:p>
            <a:pPr>
              <a:lnSpc>
                <a:spcPct val="100000"/>
              </a:lnSpc>
            </a:pPr>
            <a:r>
              <a:rPr lang="en-US" dirty="0" smtClean="0"/>
              <a: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985" y="417389"/>
            <a:ext cx="1718911" cy="175261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226" y="4254910"/>
            <a:ext cx="2438400" cy="2438400"/>
          </a:xfrm>
          <a:prstGeom prst="rect">
            <a:avLst/>
          </a:prstGeom>
        </p:spPr>
      </p:pic>
    </p:spTree>
    <p:extLst>
      <p:ext uri="{BB962C8B-B14F-4D97-AF65-F5344CB8AC3E}">
        <p14:creationId xmlns:p14="http://schemas.microsoft.com/office/powerpoint/2010/main" val="2394598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smtClean="0"/>
              <a:t>SBF DEFINITION OF “NEXUS”</a:t>
            </a:r>
            <a:endParaRPr lang="en-US" dirty="0"/>
          </a:p>
        </p:txBody>
      </p:sp>
      <p:sp>
        <p:nvSpPr>
          <p:cNvPr id="2" name="Text Placeholder 1">
            <a:extLst>
              <a:ext uri="{FF2B5EF4-FFF2-40B4-BE49-F238E27FC236}">
                <a16:creationId xmlns:a16="http://schemas.microsoft.com/office/drawing/2014/main" id="{1F2A5814-BC40-4A37-9064-C44C73C883EF}"/>
              </a:ext>
            </a:extLst>
          </p:cNvPr>
          <p:cNvSpPr>
            <a:spLocks noGrp="1"/>
          </p:cNvSpPr>
          <p:nvPr>
            <p:ph type="body" sz="quarter" idx="13"/>
          </p:nvPr>
        </p:nvSpPr>
        <p:spPr>
          <a:xfrm>
            <a:off x="1897819" y="2290763"/>
            <a:ext cx="8396362" cy="4385166"/>
          </a:xfrm>
        </p:spPr>
        <p:txBody>
          <a:bodyPr>
            <a:normAutofit fontScale="47500" lnSpcReduction="20000"/>
          </a:bodyPr>
          <a:lstStyle/>
          <a:p>
            <a:pPr algn="l">
              <a:lnSpc>
                <a:spcPct val="100000"/>
              </a:lnSpc>
            </a:pPr>
            <a:r>
              <a:rPr lang="en-US" dirty="0" smtClean="0"/>
              <a:t>Nexus is defined as the relationship of a project or program and/or connection with the Feather River, specifically in the area of the low flow channel:</a:t>
            </a:r>
          </a:p>
          <a:p>
            <a:pPr algn="l">
              <a:lnSpc>
                <a:spcPct val="100000"/>
              </a:lnSpc>
            </a:pPr>
            <a:endParaRPr lang="en-US" dirty="0" smtClean="0"/>
          </a:p>
          <a:p>
            <a:pPr marL="857250" indent="-857250" algn="l">
              <a:lnSpc>
                <a:spcPct val="100000"/>
              </a:lnSpc>
              <a:buFont typeface="Arial" panose="020B0604020202020204" pitchFamily="34" charset="0"/>
              <a:buChar char="•"/>
            </a:pPr>
            <a:r>
              <a:rPr lang="en-US" dirty="0" smtClean="0"/>
              <a:t>On or in sight of the Feather River, or</a:t>
            </a:r>
          </a:p>
          <a:p>
            <a:pPr marL="857250" indent="-857250" algn="l">
              <a:lnSpc>
                <a:spcPct val="100000"/>
              </a:lnSpc>
              <a:buFont typeface="Arial" panose="020B0604020202020204" pitchFamily="34" charset="0"/>
              <a:buChar char="•"/>
            </a:pPr>
            <a:r>
              <a:rPr lang="en-US" dirty="0" smtClean="0"/>
              <a:t>Activities related to the Feather River, and</a:t>
            </a:r>
          </a:p>
          <a:p>
            <a:pPr marL="857250" indent="-857250" algn="l">
              <a:lnSpc>
                <a:spcPct val="100000"/>
              </a:lnSpc>
              <a:buFont typeface="Arial" panose="020B0604020202020204" pitchFamily="34" charset="0"/>
              <a:buChar char="•"/>
            </a:pPr>
            <a:r>
              <a:rPr lang="en-US" dirty="0" smtClean="0"/>
              <a:t>Within the geographic boundary of the SBF Priority Map</a:t>
            </a:r>
          </a:p>
          <a:p>
            <a:pPr>
              <a:lnSpc>
                <a:spcPct val="100000"/>
              </a:lnSpc>
            </a:pPr>
            <a:r>
              <a:rPr lang="en-US" dirty="0" smtClean="0"/>
              <a: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985" y="417389"/>
            <a:ext cx="1718911" cy="1752615"/>
          </a:xfrm>
          <a:prstGeom prst="rect">
            <a:avLst/>
          </a:prstGeom>
        </p:spPr>
      </p:pic>
      <p:pic>
        <p:nvPicPr>
          <p:cNvPr id="3" name="Picture 2" descr="Free Images : tool, construction, meter, measure, ruler, measurement, rule, folding, measuring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6955" y="3183654"/>
            <a:ext cx="2467516" cy="1488734"/>
          </a:xfrm>
          <a:prstGeom prst="rect">
            <a:avLst/>
          </a:prstGeom>
        </p:spPr>
      </p:pic>
    </p:spTree>
    <p:extLst>
      <p:ext uri="{BB962C8B-B14F-4D97-AF65-F5344CB8AC3E}">
        <p14:creationId xmlns:p14="http://schemas.microsoft.com/office/powerpoint/2010/main" val="36777595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smtClean="0"/>
              <a:t>SBF PROJECT PRIORITY MAP</a:t>
            </a:r>
            <a:endParaRPr lang="en-US" dirty="0"/>
          </a:p>
        </p:txBody>
      </p:sp>
      <p:sp>
        <p:nvSpPr>
          <p:cNvPr id="2" name="Text Placeholder 1">
            <a:extLst>
              <a:ext uri="{FF2B5EF4-FFF2-40B4-BE49-F238E27FC236}">
                <a16:creationId xmlns:a16="http://schemas.microsoft.com/office/drawing/2014/main" id="{1F2A5814-BC40-4A37-9064-C44C73C883EF}"/>
              </a:ext>
            </a:extLst>
          </p:cNvPr>
          <p:cNvSpPr>
            <a:spLocks noGrp="1"/>
          </p:cNvSpPr>
          <p:nvPr>
            <p:ph type="body" sz="quarter" idx="13"/>
          </p:nvPr>
        </p:nvSpPr>
        <p:spPr/>
        <p:txBody>
          <a:bodyPr/>
          <a:lstStyle/>
          <a:p>
            <a:pPr>
              <a:lnSpc>
                <a:spcPct val="100000"/>
              </a:lnSpc>
            </a:pPr>
            <a:endParaRPr lang="en-US"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985" y="417389"/>
            <a:ext cx="1718911" cy="175261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053" y="1993044"/>
            <a:ext cx="9124334" cy="4697808"/>
          </a:xfrm>
          <a:prstGeom prst="rect">
            <a:avLst/>
          </a:prstGeom>
        </p:spPr>
      </p:pic>
    </p:spTree>
    <p:extLst>
      <p:ext uri="{BB962C8B-B14F-4D97-AF65-F5344CB8AC3E}">
        <p14:creationId xmlns:p14="http://schemas.microsoft.com/office/powerpoint/2010/main" val="1803309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smtClean="0"/>
              <a:t>FEATHER RIVER CONSOLIDATED MASTER PLAN</a:t>
            </a:r>
            <a:br>
              <a:rPr lang="en-US" sz="3200" dirty="0" smtClean="0"/>
            </a:br>
            <a:r>
              <a:rPr lang="en-US" sz="3200" dirty="0" smtClean="0"/>
              <a:t>Approved, October 4, 2017</a:t>
            </a:r>
            <a:endParaRPr lang="en-US" sz="3200" dirty="0"/>
          </a:p>
        </p:txBody>
      </p:sp>
      <p:sp>
        <p:nvSpPr>
          <p:cNvPr id="2" name="Text Placeholder 1">
            <a:extLst>
              <a:ext uri="{FF2B5EF4-FFF2-40B4-BE49-F238E27FC236}">
                <a16:creationId xmlns:a16="http://schemas.microsoft.com/office/drawing/2014/main" id="{1F2A5814-BC40-4A37-9064-C44C73C883EF}"/>
              </a:ext>
            </a:extLst>
          </p:cNvPr>
          <p:cNvSpPr>
            <a:spLocks noGrp="1"/>
          </p:cNvSpPr>
          <p:nvPr>
            <p:ph type="body" sz="quarter" idx="13"/>
          </p:nvPr>
        </p:nvSpPr>
        <p:spPr>
          <a:xfrm>
            <a:off x="943898" y="2290763"/>
            <a:ext cx="10569676" cy="3933056"/>
          </a:xfrm>
        </p:spPr>
        <p:txBody>
          <a:bodyPr>
            <a:noAutofit/>
          </a:bodyPr>
          <a:lstStyle/>
          <a:p>
            <a:pPr>
              <a:lnSpc>
                <a:spcPct val="100000"/>
              </a:lnSpc>
            </a:pPr>
            <a:r>
              <a:rPr lang="en-US" sz="2800" dirty="0"/>
              <a:t>The Feather River </a:t>
            </a:r>
            <a:r>
              <a:rPr lang="en-US" sz="2800" dirty="0" smtClean="0"/>
              <a:t>Consolidated Master Plan was </a:t>
            </a:r>
            <a:r>
              <a:rPr lang="en-US" sz="2800" dirty="0"/>
              <a:t>originally envisioned by the </a:t>
            </a:r>
            <a:r>
              <a:rPr lang="en-US" sz="2800" dirty="0" smtClean="0"/>
              <a:t>SBF Steering </a:t>
            </a:r>
            <a:r>
              <a:rPr lang="en-US" sz="2800" dirty="0"/>
              <a:t>Committee as a way: to “consolidate” into a single document all the best ideas from existing Oroville plans and includes future river-related projects, that might best improve the quality of life and stimulate economic development in the greater Oroville Region.</a:t>
            </a:r>
            <a:endParaRPr lang="en-US" sz="2800"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985" y="417389"/>
            <a:ext cx="1718911" cy="1752615"/>
          </a:xfrm>
          <a:prstGeom prst="rect">
            <a:avLst/>
          </a:prstGeom>
        </p:spPr>
      </p:pic>
    </p:spTree>
    <p:extLst>
      <p:ext uri="{BB962C8B-B14F-4D97-AF65-F5344CB8AC3E}">
        <p14:creationId xmlns:p14="http://schemas.microsoft.com/office/powerpoint/2010/main" val="26827149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a:bodyPr>
          <a:lstStyle/>
          <a:p>
            <a:r>
              <a:rPr lang="en-US" sz="3200" dirty="0" smtClean="0"/>
              <a:t>FEATHER RIVER CONSOLIDATED MASTER PLAN</a:t>
            </a:r>
            <a:br>
              <a:rPr lang="en-US" sz="3200" dirty="0" smtClean="0"/>
            </a:br>
            <a:endParaRPr lang="en-US" sz="3200" dirty="0"/>
          </a:p>
        </p:txBody>
      </p:sp>
      <p:sp>
        <p:nvSpPr>
          <p:cNvPr id="2" name="Text Placeholder 1">
            <a:extLst>
              <a:ext uri="{FF2B5EF4-FFF2-40B4-BE49-F238E27FC236}">
                <a16:creationId xmlns:a16="http://schemas.microsoft.com/office/drawing/2014/main" id="{1F2A5814-BC40-4A37-9064-C44C73C883EF}"/>
              </a:ext>
            </a:extLst>
          </p:cNvPr>
          <p:cNvSpPr>
            <a:spLocks noGrp="1"/>
          </p:cNvSpPr>
          <p:nvPr>
            <p:ph type="body" sz="quarter" idx="13"/>
          </p:nvPr>
        </p:nvSpPr>
        <p:spPr>
          <a:xfrm>
            <a:off x="1897819" y="2290763"/>
            <a:ext cx="8396362" cy="3933056"/>
          </a:xfrm>
        </p:spPr>
        <p:txBody>
          <a:bodyPr>
            <a:noAutofit/>
          </a:bodyPr>
          <a:lstStyle/>
          <a:p>
            <a:pPr>
              <a:lnSpc>
                <a:spcPct val="100000"/>
              </a:lnSpc>
            </a:pPr>
            <a:r>
              <a:rPr lang="en-US" sz="2800" dirty="0" smtClean="0"/>
              <a:t>Six distinctive “Reaches”</a:t>
            </a:r>
          </a:p>
          <a:p>
            <a:pPr marL="457200" indent="-457200" algn="l">
              <a:lnSpc>
                <a:spcPct val="100000"/>
              </a:lnSpc>
              <a:buFont typeface="Arial" panose="020B0604020202020204" pitchFamily="34" charset="0"/>
              <a:buChar char="•"/>
            </a:pPr>
            <a:r>
              <a:rPr lang="en-US" sz="2800" dirty="0" smtClean="0"/>
              <a:t>Diversion Pool</a:t>
            </a:r>
          </a:p>
          <a:p>
            <a:pPr marL="457200" indent="-457200" algn="l">
              <a:lnSpc>
                <a:spcPct val="100000"/>
              </a:lnSpc>
              <a:buFont typeface="Arial" panose="020B0604020202020204" pitchFamily="34" charset="0"/>
              <a:buChar char="•"/>
            </a:pPr>
            <a:r>
              <a:rPr lang="en-US" sz="2800" dirty="0" smtClean="0"/>
              <a:t>Fish Barrier Pool</a:t>
            </a:r>
          </a:p>
          <a:p>
            <a:pPr marL="457200" indent="-457200" algn="l">
              <a:lnSpc>
                <a:spcPct val="100000"/>
              </a:lnSpc>
              <a:buFont typeface="Arial" panose="020B0604020202020204" pitchFamily="34" charset="0"/>
              <a:buChar char="•"/>
            </a:pPr>
            <a:r>
              <a:rPr lang="en-US" sz="2800" dirty="0" smtClean="0"/>
              <a:t>Historic Downtown</a:t>
            </a:r>
          </a:p>
          <a:p>
            <a:pPr marL="457200" indent="-457200" algn="l">
              <a:lnSpc>
                <a:spcPct val="100000"/>
              </a:lnSpc>
              <a:buFont typeface="Arial" panose="020B0604020202020204" pitchFamily="34" charset="0"/>
              <a:buChar char="•"/>
            </a:pPr>
            <a:r>
              <a:rPr lang="en-US" sz="2800" dirty="0" smtClean="0"/>
              <a:t>Riverbend Park</a:t>
            </a:r>
          </a:p>
          <a:p>
            <a:pPr marL="457200" indent="-457200" algn="l">
              <a:lnSpc>
                <a:spcPct val="100000"/>
              </a:lnSpc>
              <a:buFont typeface="Arial" panose="020B0604020202020204" pitchFamily="34" charset="0"/>
              <a:buChar char="•"/>
            </a:pPr>
            <a:r>
              <a:rPr lang="en-US" sz="2800" dirty="0" smtClean="0"/>
              <a:t>Oroville Wildlife Area</a:t>
            </a:r>
          </a:p>
          <a:p>
            <a:pPr marL="457200" indent="-457200" algn="l">
              <a:lnSpc>
                <a:spcPct val="100000"/>
              </a:lnSpc>
              <a:buFont typeface="Arial" panose="020B0604020202020204" pitchFamily="34" charset="0"/>
              <a:buChar char="•"/>
            </a:pPr>
            <a:r>
              <a:rPr lang="en-US" sz="2800" dirty="0" smtClean="0"/>
              <a:t>Thermalito Forebay</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985" y="417389"/>
            <a:ext cx="1718911" cy="17526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6552" y="3154214"/>
            <a:ext cx="2423189" cy="3188407"/>
          </a:xfrm>
          <a:prstGeom prst="rect">
            <a:avLst/>
          </a:prstGeom>
        </p:spPr>
      </p:pic>
    </p:spTree>
    <p:extLst>
      <p:ext uri="{BB962C8B-B14F-4D97-AF65-F5344CB8AC3E}">
        <p14:creationId xmlns:p14="http://schemas.microsoft.com/office/powerpoint/2010/main" val="2192378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8946" y="613889"/>
            <a:ext cx="1440000" cy="1440000"/>
          </a:xfrm>
          <a:prstGeom prst="rect">
            <a:avLst/>
          </a:prstGeom>
        </p:spPr>
      </p:pic>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a:bodyPr>
          <a:lstStyle/>
          <a:p>
            <a:r>
              <a:rPr lang="en-US" sz="3200" dirty="0" smtClean="0"/>
              <a:t>The original license …</a:t>
            </a:r>
            <a:endParaRPr lang="en-US" sz="3200" dirty="0"/>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835742" y="2336872"/>
            <a:ext cx="10799210" cy="4421280"/>
          </a:xfrm>
        </p:spPr>
        <p:txBody>
          <a:bodyPr>
            <a:noAutofit/>
          </a:bodyPr>
          <a:lstStyle/>
          <a:p>
            <a:r>
              <a:rPr lang="en-US" sz="3200" dirty="0"/>
              <a:t>On February 11, 1957, the Department of Water Resources (DWR) was issued a 50-year license to construct and operate the Oroville facilities (P-2100). </a:t>
            </a:r>
            <a:endParaRPr lang="en-US" sz="3200" dirty="0" smtClean="0"/>
          </a:p>
          <a:p>
            <a:r>
              <a:rPr lang="en-US" sz="3200" dirty="0" smtClean="0"/>
              <a:t>The </a:t>
            </a:r>
            <a:r>
              <a:rPr lang="en-US" sz="3200" dirty="0"/>
              <a:t>original license expired on January 31, </a:t>
            </a:r>
            <a:r>
              <a:rPr lang="en-US" sz="3200" dirty="0" smtClean="0"/>
              <a:t>2007 and    P-2100 </a:t>
            </a:r>
            <a:r>
              <a:rPr lang="en-US" sz="3200" dirty="0"/>
              <a:t>is currently operating under an annual license that automatically renews each year until a new license is issued. </a:t>
            </a:r>
          </a:p>
        </p:txBody>
      </p:sp>
      <p:sp>
        <p:nvSpPr>
          <p:cNvPr id="4" name="Content Placeholder 3">
            <a:extLst>
              <a:ext uri="{FF2B5EF4-FFF2-40B4-BE49-F238E27FC236}">
                <a16:creationId xmlns:a16="http://schemas.microsoft.com/office/drawing/2014/main" id="{B6121FED-B50C-4A21-9460-5D32C70FEAA0}"/>
              </a:ext>
            </a:extLst>
          </p:cNvPr>
          <p:cNvSpPr>
            <a:spLocks noGrp="1"/>
          </p:cNvSpPr>
          <p:nvPr>
            <p:ph sz="half" idx="2"/>
          </p:nvPr>
        </p:nvSpPr>
        <p:spPr>
          <a:xfrm flipH="1">
            <a:off x="11751505" y="2336873"/>
            <a:ext cx="45719" cy="3599316"/>
          </a:xfrm>
        </p:spPr>
        <p:txBody>
          <a:bodyPr>
            <a:normAutofit fontScale="25000" lnSpcReduction="20000"/>
          </a:bodyPr>
          <a:lstStyle/>
          <a:p>
            <a:pPr marL="0" indent="0">
              <a:buNone/>
            </a:pPr>
            <a:r>
              <a:rPr lang="en-US" dirty="0"/>
              <a:t>[Add a graphic that provides evidence of what you learned]</a:t>
            </a:r>
          </a:p>
          <a:p>
            <a:pPr marL="0" indent="0">
              <a:buNone/>
            </a:pPr>
            <a:endParaRPr lang="en-US" dirty="0"/>
          </a:p>
        </p:txBody>
      </p:sp>
      <p:sp>
        <p:nvSpPr>
          <p:cNvPr id="7" name="Rectangle 6"/>
          <p:cNvSpPr/>
          <p:nvPr/>
        </p:nvSpPr>
        <p:spPr>
          <a:xfrm>
            <a:off x="1130710" y="1166843"/>
            <a:ext cx="8013290" cy="369332"/>
          </a:xfrm>
          <a:prstGeom prst="rect">
            <a:avLst/>
          </a:prstGeom>
        </p:spPr>
        <p:txBody>
          <a:bodyPr wrap="square">
            <a:spAutoFit/>
          </a:bodyPr>
          <a:lstStyle/>
          <a:p>
            <a:pPr lvl="8">
              <a:buFont typeface="Arial" panose="020B0604020202020204" pitchFamily="34" charset="0"/>
              <a:buChar char="•"/>
            </a:pPr>
            <a:r>
              <a:rPr lang="en-US" dirty="0" smtClean="0"/>
              <a:t>.</a:t>
            </a:r>
            <a:endParaRPr lang="en-US" dirty="0"/>
          </a:p>
        </p:txBody>
      </p:sp>
    </p:spTree>
    <p:extLst>
      <p:ext uri="{BB962C8B-B14F-4D97-AF65-F5344CB8AC3E}">
        <p14:creationId xmlns:p14="http://schemas.microsoft.com/office/powerpoint/2010/main" val="921482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normAutofit fontScale="90000"/>
          </a:bodyPr>
          <a:lstStyle/>
          <a:p>
            <a:r>
              <a:rPr lang="en-US" sz="3200" dirty="0" smtClean="0"/>
              <a:t>How have the “Advance” DWR funds of $11,270,000 to the SBF been used …</a:t>
            </a:r>
            <a:br>
              <a:rPr lang="en-US" sz="3200" dirty="0" smtClean="0"/>
            </a:br>
            <a:endParaRPr lang="en-US" sz="3200" dirty="0"/>
          </a:p>
        </p:txBody>
      </p:sp>
      <p:sp>
        <p:nvSpPr>
          <p:cNvPr id="2" name="Text Placeholder 1">
            <a:extLst>
              <a:ext uri="{FF2B5EF4-FFF2-40B4-BE49-F238E27FC236}">
                <a16:creationId xmlns:a16="http://schemas.microsoft.com/office/drawing/2014/main" id="{1F2A5814-BC40-4A37-9064-C44C73C883EF}"/>
              </a:ext>
            </a:extLst>
          </p:cNvPr>
          <p:cNvSpPr>
            <a:spLocks noGrp="1"/>
          </p:cNvSpPr>
          <p:nvPr>
            <p:ph type="body" sz="quarter" idx="13"/>
          </p:nvPr>
        </p:nvSpPr>
        <p:spPr>
          <a:xfrm>
            <a:off x="7325032" y="1984425"/>
            <a:ext cx="4503174" cy="4732280"/>
          </a:xfrm>
        </p:spPr>
        <p:txBody>
          <a:bodyPr>
            <a:noAutofit/>
          </a:bodyPr>
          <a:lstStyle/>
          <a:p>
            <a:pPr marL="457200" indent="-457200" algn="l">
              <a:lnSpc>
                <a:spcPct val="100000"/>
              </a:lnSpc>
              <a:buFont typeface="Arial" panose="020B0604020202020204" pitchFamily="34" charset="0"/>
              <a:buChar char="•"/>
            </a:pPr>
            <a:r>
              <a:rPr lang="en-US" sz="2000" dirty="0" smtClean="0"/>
              <a:t>Small Projects            .5%</a:t>
            </a:r>
          </a:p>
          <a:p>
            <a:pPr marL="457200" indent="-457200" algn="l">
              <a:lnSpc>
                <a:spcPct val="100000"/>
              </a:lnSpc>
              <a:buFont typeface="Arial" panose="020B0604020202020204" pitchFamily="34" charset="0"/>
              <a:buChar char="•"/>
            </a:pPr>
            <a:r>
              <a:rPr lang="en-US" sz="2000" dirty="0" smtClean="0"/>
              <a:t>Large Projects        79.6% *</a:t>
            </a:r>
          </a:p>
          <a:p>
            <a:pPr marL="457200" indent="-457200" algn="l">
              <a:lnSpc>
                <a:spcPct val="100000"/>
              </a:lnSpc>
              <a:buFont typeface="Arial" panose="020B0604020202020204" pitchFamily="34" charset="0"/>
              <a:buChar char="•"/>
            </a:pPr>
            <a:r>
              <a:rPr lang="en-US" sz="2000" dirty="0" smtClean="0"/>
              <a:t>Event Coordinator    1.8%</a:t>
            </a:r>
          </a:p>
          <a:p>
            <a:pPr marL="457200" indent="-457200" algn="l">
              <a:lnSpc>
                <a:spcPct val="100000"/>
              </a:lnSpc>
              <a:buFont typeface="Arial" panose="020B0604020202020204" pitchFamily="34" charset="0"/>
              <a:buChar char="•"/>
            </a:pPr>
            <a:r>
              <a:rPr lang="en-US" sz="2000" dirty="0" smtClean="0"/>
              <a:t>Oroville Chamber	 3.0%</a:t>
            </a:r>
          </a:p>
          <a:p>
            <a:pPr marL="457200" indent="-457200" algn="l">
              <a:lnSpc>
                <a:spcPct val="100000"/>
              </a:lnSpc>
              <a:buFont typeface="Arial" panose="020B0604020202020204" pitchFamily="34" charset="0"/>
              <a:buChar char="•"/>
            </a:pPr>
            <a:r>
              <a:rPr lang="en-US" sz="2000" dirty="0" smtClean="0"/>
              <a:t>Studies		 2.7%</a:t>
            </a:r>
          </a:p>
          <a:p>
            <a:pPr marL="457200" indent="-457200" algn="l">
              <a:lnSpc>
                <a:spcPct val="100000"/>
              </a:lnSpc>
              <a:buFont typeface="Arial" panose="020B0604020202020204" pitchFamily="34" charset="0"/>
              <a:buChar char="•"/>
            </a:pPr>
            <a:r>
              <a:rPr lang="en-US" sz="2000" dirty="0" smtClean="0"/>
              <a:t>Administration	11.7%</a:t>
            </a:r>
          </a:p>
          <a:p>
            <a:pPr marL="457200" indent="-457200" algn="l">
              <a:lnSpc>
                <a:spcPct val="100000"/>
              </a:lnSpc>
              <a:buFont typeface="Arial" panose="020B0604020202020204" pitchFamily="34" charset="0"/>
              <a:buChar char="•"/>
            </a:pPr>
            <a:r>
              <a:rPr lang="en-US" sz="2000" dirty="0" smtClean="0"/>
              <a:t>Other		    .5%</a:t>
            </a:r>
          </a:p>
          <a:p>
            <a:pPr marL="457200" indent="-457200" algn="l">
              <a:lnSpc>
                <a:spcPct val="100000"/>
              </a:lnSpc>
              <a:buFont typeface="Arial" panose="020B0604020202020204" pitchFamily="34" charset="0"/>
              <a:buChar char="•"/>
            </a:pPr>
            <a:r>
              <a:rPr lang="en-US" sz="2000" dirty="0" smtClean="0"/>
              <a:t>Unencumbered	    .2%</a:t>
            </a:r>
          </a:p>
          <a:p>
            <a:pPr marL="457200" indent="-457200" algn="l">
              <a:lnSpc>
                <a:spcPct val="100000"/>
              </a:lnSpc>
              <a:buFont typeface="Arial" panose="020B0604020202020204" pitchFamily="34" charset="0"/>
              <a:buChar char="•"/>
            </a:pPr>
            <a:r>
              <a:rPr lang="en-US" sz="2000" dirty="0" smtClean="0"/>
              <a:t>Total $11,270,000   100.0%</a:t>
            </a:r>
          </a:p>
          <a:p>
            <a:pPr marL="457200" indent="-457200" algn="l">
              <a:lnSpc>
                <a:spcPct val="100000"/>
              </a:lnSpc>
              <a:buFont typeface="Arial" panose="020B0604020202020204" pitchFamily="34" charset="0"/>
              <a:buChar char="•"/>
            </a:pPr>
            <a:r>
              <a:rPr lang="en-US" sz="2000" dirty="0" smtClean="0"/>
              <a:t>*Includes $5,200,000 for   Riverbend Park</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5985" y="417389"/>
            <a:ext cx="1718911" cy="175261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616" y="1984425"/>
            <a:ext cx="7135416" cy="4732280"/>
          </a:xfrm>
          <a:prstGeom prst="rect">
            <a:avLst/>
          </a:prstGeom>
        </p:spPr>
      </p:pic>
    </p:spTree>
    <p:extLst>
      <p:ext uri="{BB962C8B-B14F-4D97-AF65-F5344CB8AC3E}">
        <p14:creationId xmlns:p14="http://schemas.microsoft.com/office/powerpoint/2010/main" val="22064878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&amp; sixteen years later we continue to wait for FERC to issue the license for the </a:t>
            </a:r>
            <a:br>
              <a:rPr lang="en-US" dirty="0" smtClean="0"/>
            </a:br>
            <a:r>
              <a:rPr lang="en-US" dirty="0" smtClean="0"/>
              <a:t>Oroville Project No. 2100 </a:t>
            </a:r>
            <a:endParaRPr lang="en-US" dirty="0"/>
          </a:p>
        </p:txBody>
      </p:sp>
      <p:sp>
        <p:nvSpPr>
          <p:cNvPr id="3" name="Text Placeholder 2"/>
          <p:cNvSpPr>
            <a:spLocks noGrp="1"/>
          </p:cNvSpPr>
          <p:nvPr>
            <p:ph type="body" sz="quarter" idx="13"/>
          </p:nvPr>
        </p:nvSpPr>
        <p:spPr>
          <a:xfrm>
            <a:off x="6487691" y="4940668"/>
            <a:ext cx="3806490" cy="450481"/>
          </a:xfrm>
        </p:spPr>
        <p:txBody>
          <a:bodyPr>
            <a:normAutofit fontScale="55000" lnSpcReduction="20000"/>
          </a:bodyPr>
          <a:lstStyle/>
          <a:p>
            <a:endParaRPr lang="en-US" dirty="0"/>
          </a:p>
        </p:txBody>
      </p:sp>
      <p:pic>
        <p:nvPicPr>
          <p:cNvPr id="2050" name="Picture 2" descr="FERC Ruling Opens Solar Market Potential to Co-Ops and Mun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9975" y="2082767"/>
            <a:ext cx="4653762" cy="46537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078" y="2544382"/>
            <a:ext cx="5779768" cy="3251120"/>
          </a:xfrm>
          <a:prstGeom prst="rect">
            <a:avLst/>
          </a:prstGeom>
        </p:spPr>
      </p:pic>
    </p:spTree>
    <p:extLst>
      <p:ext uri="{BB962C8B-B14F-4D97-AF65-F5344CB8AC3E}">
        <p14:creationId xmlns:p14="http://schemas.microsoft.com/office/powerpoint/2010/main" val="16923923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 ???????</a:t>
            </a:r>
            <a:endParaRPr lang="en-US" dirty="0"/>
          </a:p>
        </p:txBody>
      </p:sp>
      <p:sp>
        <p:nvSpPr>
          <p:cNvPr id="3" name="Text Placeholder 2"/>
          <p:cNvSpPr>
            <a:spLocks noGrp="1"/>
          </p:cNvSpPr>
          <p:nvPr>
            <p:ph type="body" sz="quarter" idx="13"/>
          </p:nvPr>
        </p:nvSpPr>
        <p:spPr>
          <a:xfrm>
            <a:off x="6487691" y="4940668"/>
            <a:ext cx="3806490" cy="450481"/>
          </a:xfrm>
        </p:spPr>
        <p:txBody>
          <a:bodyPr>
            <a:normAutofit fontScale="55000" lnSpcReduction="20000"/>
          </a:bodyPr>
          <a:lstStyle/>
          <a:p>
            <a:endParaRPr lang="en-US" dirty="0"/>
          </a:p>
        </p:txBody>
      </p:sp>
      <p:pic>
        <p:nvPicPr>
          <p:cNvPr id="4" name="Picture 3" descr="About Dynamic Reading | Luciano Duar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0873" y="2341614"/>
            <a:ext cx="7143750" cy="3905250"/>
          </a:xfrm>
          <a:prstGeom prst="rect">
            <a:avLst/>
          </a:prstGeom>
        </p:spPr>
      </p:pic>
    </p:spTree>
    <p:extLst>
      <p:ext uri="{BB962C8B-B14F-4D97-AF65-F5344CB8AC3E}">
        <p14:creationId xmlns:p14="http://schemas.microsoft.com/office/powerpoint/2010/main" val="922867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meetings &amp; studies …</a:t>
            </a:r>
            <a:endParaRPr lang="en-US" dirty="0"/>
          </a:p>
        </p:txBody>
      </p:sp>
      <p:sp>
        <p:nvSpPr>
          <p:cNvPr id="3" name="Content Placeholder 2"/>
          <p:cNvSpPr>
            <a:spLocks noGrp="1"/>
          </p:cNvSpPr>
          <p:nvPr>
            <p:ph sz="half" idx="1"/>
          </p:nvPr>
        </p:nvSpPr>
        <p:spPr>
          <a:xfrm>
            <a:off x="2137645" y="2336873"/>
            <a:ext cx="7468810" cy="4158520"/>
          </a:xfrm>
        </p:spPr>
        <p:txBody>
          <a:bodyPr>
            <a:normAutofit/>
          </a:bodyPr>
          <a:lstStyle/>
          <a:p>
            <a:r>
              <a:rPr lang="en-US" sz="2800" dirty="0" smtClean="0"/>
              <a:t>During </a:t>
            </a:r>
            <a:r>
              <a:rPr lang="en-US" sz="2800" dirty="0"/>
              <a:t>relicensing, a diverse group of agencies and stakeholders scoped issues, designed a $27 million suite of studies, reviewed reports, proposed measures, and discussed potential solutions for project impacts. Using relevant information from this effort, DWR filed an Application for New License with supporting environmental documentation on January 26, 2005.</a:t>
            </a:r>
          </a:p>
        </p:txBody>
      </p:sp>
      <p:pic>
        <p:nvPicPr>
          <p:cNvPr id="17" name="Content Placeholder 1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360819" y="4972050"/>
            <a:ext cx="963613" cy="963613"/>
          </a:xfr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6455" y="4332617"/>
            <a:ext cx="2404569" cy="1603046"/>
          </a:xfrm>
          <a:prstGeom prst="rect">
            <a:avLst/>
          </a:prstGeom>
        </p:spPr>
      </p:pic>
    </p:spTree>
    <p:extLst>
      <p:ext uri="{BB962C8B-B14F-4D97-AF65-F5344CB8AC3E}">
        <p14:creationId xmlns:p14="http://schemas.microsoft.com/office/powerpoint/2010/main" val="4123124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Signing of the Settlement Agreement</a:t>
            </a:r>
            <a:endParaRPr lang="en-US" dirty="0"/>
          </a:p>
        </p:txBody>
      </p:sp>
      <p:sp>
        <p:nvSpPr>
          <p:cNvPr id="3" name="Content Placeholder 2"/>
          <p:cNvSpPr>
            <a:spLocks noGrp="1"/>
          </p:cNvSpPr>
          <p:nvPr>
            <p:ph sz="half" idx="1"/>
          </p:nvPr>
        </p:nvSpPr>
        <p:spPr>
          <a:xfrm>
            <a:off x="2137645" y="2336873"/>
            <a:ext cx="7468810" cy="4158520"/>
          </a:xfrm>
        </p:spPr>
        <p:txBody>
          <a:bodyPr>
            <a:normAutofit/>
          </a:bodyPr>
          <a:lstStyle/>
          <a:p>
            <a:r>
              <a:rPr lang="en-US" sz="2800" b="1" dirty="0"/>
              <a:t>On March 26, 2006, DWR and an overwhelming majority of stakeholders successfully concluded negotiations and signed a Settlement Agreement that has been estimated to provide approximately $1 billion in environmental, recreational, cultural, and other benefits over a proposed 50-year new license term.</a:t>
            </a:r>
          </a:p>
        </p:txBody>
      </p:sp>
      <p:pic>
        <p:nvPicPr>
          <p:cNvPr id="17" name="Content Placeholder 1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360819" y="4972050"/>
            <a:ext cx="963613" cy="96361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6455" y="4332617"/>
            <a:ext cx="2404569" cy="1603046"/>
          </a:xfrm>
          <a:prstGeom prst="rect">
            <a:avLst/>
          </a:prstGeom>
        </p:spPr>
      </p:pic>
    </p:spTree>
    <p:extLst>
      <p:ext uri="{BB962C8B-B14F-4D97-AF65-F5344CB8AC3E}">
        <p14:creationId xmlns:p14="http://schemas.microsoft.com/office/powerpoint/2010/main" val="18955059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Stakeholders … in alphabetical order</a:t>
            </a:r>
            <a:endParaRPr lang="en-US" dirty="0"/>
          </a:p>
        </p:txBody>
      </p:sp>
      <p:sp>
        <p:nvSpPr>
          <p:cNvPr id="3" name="Content Placeholder 2"/>
          <p:cNvSpPr>
            <a:spLocks noGrp="1"/>
          </p:cNvSpPr>
          <p:nvPr>
            <p:ph sz="half" idx="1"/>
          </p:nvPr>
        </p:nvSpPr>
        <p:spPr>
          <a:xfrm>
            <a:off x="1481959" y="2336873"/>
            <a:ext cx="8124496" cy="4158520"/>
          </a:xfrm>
        </p:spPr>
        <p:txBody>
          <a:bodyPr>
            <a:normAutofit lnSpcReduction="10000"/>
          </a:bodyPr>
          <a:lstStyle/>
          <a:p>
            <a:r>
              <a:rPr lang="en-US" sz="2800" b="1" dirty="0" smtClean="0"/>
              <a:t>Alameda County Flood Control</a:t>
            </a:r>
          </a:p>
          <a:p>
            <a:r>
              <a:rPr lang="en-US" sz="2800" b="1" dirty="0" smtClean="0"/>
              <a:t>Alameda County Water District</a:t>
            </a:r>
          </a:p>
          <a:p>
            <a:r>
              <a:rPr lang="en-US" sz="2800" b="1" dirty="0" smtClean="0"/>
              <a:t>American Rivers</a:t>
            </a:r>
          </a:p>
          <a:p>
            <a:r>
              <a:rPr lang="en-US" sz="2800" b="1" dirty="0" smtClean="0"/>
              <a:t>American Whitewater</a:t>
            </a:r>
          </a:p>
          <a:p>
            <a:r>
              <a:rPr lang="en-US" sz="2800" b="1" dirty="0" smtClean="0"/>
              <a:t>Antelope Valley-East Kern Water District</a:t>
            </a:r>
          </a:p>
          <a:p>
            <a:r>
              <a:rPr lang="en-US" sz="2800" b="1" dirty="0" smtClean="0"/>
              <a:t>Berry Creek Citizens Association</a:t>
            </a:r>
          </a:p>
          <a:p>
            <a:r>
              <a:rPr lang="en-US" sz="2800" b="1" dirty="0" smtClean="0"/>
              <a:t>California Department of Boating &amp; Waterways</a:t>
            </a:r>
          </a:p>
          <a:p>
            <a:r>
              <a:rPr lang="en-US" sz="2800" b="1" dirty="0" smtClean="0"/>
              <a:t>California Department of Fish &amp; Game</a:t>
            </a:r>
          </a:p>
          <a:p>
            <a:endParaRPr lang="en-US" sz="2800" b="1" dirty="0"/>
          </a:p>
        </p:txBody>
      </p:sp>
      <p:pic>
        <p:nvPicPr>
          <p:cNvPr id="17" name="Content Placeholder 1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360819" y="4972050"/>
            <a:ext cx="963613" cy="963613"/>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6455" y="4332617"/>
            <a:ext cx="2404569" cy="1603046"/>
          </a:xfrm>
          <a:prstGeom prst="rect">
            <a:avLst/>
          </a:prstGeom>
        </p:spPr>
      </p:pic>
    </p:spTree>
    <p:extLst>
      <p:ext uri="{BB962C8B-B14F-4D97-AF65-F5344CB8AC3E}">
        <p14:creationId xmlns:p14="http://schemas.microsoft.com/office/powerpoint/2010/main" val="40667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Stakeholders … in alphabetical order</a:t>
            </a:r>
            <a:endParaRPr lang="en-US" dirty="0"/>
          </a:p>
        </p:txBody>
      </p:sp>
      <p:sp>
        <p:nvSpPr>
          <p:cNvPr id="3" name="Content Placeholder 2"/>
          <p:cNvSpPr>
            <a:spLocks noGrp="1"/>
          </p:cNvSpPr>
          <p:nvPr>
            <p:ph sz="half" idx="1"/>
          </p:nvPr>
        </p:nvSpPr>
        <p:spPr>
          <a:xfrm>
            <a:off x="1481959" y="2336873"/>
            <a:ext cx="8124496" cy="4158520"/>
          </a:xfrm>
        </p:spPr>
        <p:txBody>
          <a:bodyPr>
            <a:normAutofit/>
          </a:bodyPr>
          <a:lstStyle/>
          <a:p>
            <a:r>
              <a:rPr lang="en-US" sz="2800" b="1" dirty="0" smtClean="0"/>
              <a:t>California Department of Parks &amp; Recreation</a:t>
            </a:r>
          </a:p>
          <a:p>
            <a:r>
              <a:rPr lang="en-US" sz="2800" b="1" dirty="0" smtClean="0"/>
              <a:t>California Department of Water Resources</a:t>
            </a:r>
          </a:p>
          <a:p>
            <a:r>
              <a:rPr lang="en-US" sz="2800" b="1" dirty="0" smtClean="0"/>
              <a:t>California State Horseman’s Association</a:t>
            </a:r>
          </a:p>
          <a:p>
            <a:r>
              <a:rPr lang="en-US" sz="2800" b="1" dirty="0" smtClean="0"/>
              <a:t>California State Horsemen's Region II</a:t>
            </a:r>
          </a:p>
          <a:p>
            <a:r>
              <a:rPr lang="en-US" sz="2800" b="1" dirty="0" smtClean="0"/>
              <a:t>Castaic Lake Water Agency</a:t>
            </a:r>
          </a:p>
          <a:p>
            <a:r>
              <a:rPr lang="en-US" sz="2800" b="1" dirty="0" smtClean="0"/>
              <a:t>Central Coast Water Authority</a:t>
            </a:r>
          </a:p>
          <a:p>
            <a:r>
              <a:rPr lang="en-US" sz="2800" b="1" dirty="0" smtClean="0"/>
              <a:t>Chico Paddleheads</a:t>
            </a:r>
          </a:p>
          <a:p>
            <a:r>
              <a:rPr lang="en-US" sz="2800" b="1" dirty="0" smtClean="0"/>
              <a:t>Citizens for Fair &amp; Equitable Recreation</a:t>
            </a:r>
          </a:p>
          <a:p>
            <a:endParaRPr lang="en-US" sz="2800" b="1" dirty="0"/>
          </a:p>
        </p:txBody>
      </p:sp>
      <p:pic>
        <p:nvPicPr>
          <p:cNvPr id="17" name="Content Placeholder 1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360819" y="4972050"/>
            <a:ext cx="963613" cy="96361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6455" y="4332617"/>
            <a:ext cx="2404569" cy="1603046"/>
          </a:xfrm>
          <a:prstGeom prst="rect">
            <a:avLst/>
          </a:prstGeom>
        </p:spPr>
      </p:pic>
    </p:spTree>
    <p:extLst>
      <p:ext uri="{BB962C8B-B14F-4D97-AF65-F5344CB8AC3E}">
        <p14:creationId xmlns:p14="http://schemas.microsoft.com/office/powerpoint/2010/main" val="11025927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Stakeholders … in alphabetical order</a:t>
            </a:r>
            <a:endParaRPr lang="en-US" dirty="0"/>
          </a:p>
        </p:txBody>
      </p:sp>
      <p:sp>
        <p:nvSpPr>
          <p:cNvPr id="3" name="Content Placeholder 2"/>
          <p:cNvSpPr>
            <a:spLocks noGrp="1"/>
          </p:cNvSpPr>
          <p:nvPr>
            <p:ph sz="half" idx="1"/>
          </p:nvPr>
        </p:nvSpPr>
        <p:spPr>
          <a:xfrm>
            <a:off x="1481959" y="2336873"/>
            <a:ext cx="8124496" cy="4158520"/>
          </a:xfrm>
        </p:spPr>
        <p:txBody>
          <a:bodyPr>
            <a:normAutofit/>
          </a:bodyPr>
          <a:lstStyle/>
          <a:p>
            <a:r>
              <a:rPr lang="en-US" sz="2800" b="1" dirty="0" smtClean="0"/>
              <a:t>City of Oroville</a:t>
            </a:r>
          </a:p>
          <a:p>
            <a:r>
              <a:rPr lang="en-US" sz="2800" b="1" dirty="0" smtClean="0"/>
              <a:t>Coachella Valley Water District</a:t>
            </a:r>
          </a:p>
          <a:p>
            <a:r>
              <a:rPr lang="en-US" sz="2800" b="1" dirty="0" smtClean="0"/>
              <a:t>County of Kings</a:t>
            </a:r>
          </a:p>
          <a:p>
            <a:r>
              <a:rPr lang="en-US" sz="2800" b="1" dirty="0" smtClean="0"/>
              <a:t>Crestline-Lake Arrowhead Water Agency</a:t>
            </a:r>
          </a:p>
          <a:p>
            <a:r>
              <a:rPr lang="en-US" sz="2800" b="1" dirty="0" smtClean="0"/>
              <a:t>Desert Water Agency</a:t>
            </a:r>
          </a:p>
          <a:p>
            <a:r>
              <a:rPr lang="en-US" sz="2800" b="1" dirty="0" smtClean="0"/>
              <a:t>Empire West Side Irrigation District</a:t>
            </a:r>
          </a:p>
          <a:p>
            <a:r>
              <a:rPr lang="en-US" sz="2800" b="1" dirty="0" smtClean="0"/>
              <a:t>Feather River Low Flow Alliance</a:t>
            </a:r>
          </a:p>
          <a:p>
            <a:r>
              <a:rPr lang="en-US" sz="2800" b="1" dirty="0" smtClean="0"/>
              <a:t>Feather River Recreation &amp; Parks District</a:t>
            </a:r>
          </a:p>
          <a:p>
            <a:endParaRPr lang="en-US" sz="2800" b="1" dirty="0"/>
          </a:p>
        </p:txBody>
      </p:sp>
      <p:pic>
        <p:nvPicPr>
          <p:cNvPr id="17" name="Content Placeholder 1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0360819" y="4972050"/>
            <a:ext cx="963613" cy="96361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6455" y="4332617"/>
            <a:ext cx="2404569" cy="1603046"/>
          </a:xfrm>
          <a:prstGeom prst="rect">
            <a:avLst/>
          </a:prstGeom>
        </p:spPr>
      </p:pic>
    </p:spTree>
    <p:extLst>
      <p:ext uri="{BB962C8B-B14F-4D97-AF65-F5344CB8AC3E}">
        <p14:creationId xmlns:p14="http://schemas.microsoft.com/office/powerpoint/2010/main" val="3110290401"/>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Custom 11">
      <a:majorFont>
        <a:latin typeface="Trebuchet MS"/>
        <a:ea typeface=""/>
        <a:cs typeface=""/>
      </a:majorFont>
      <a:minorFont>
        <a:latin typeface="Trebuchet MS"/>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spDef>
      <a:spPr>
        <a:solidFill>
          <a:schemeClr val="accent1"/>
        </a:solidFill>
        <a:ln>
          <a:noFill/>
        </a:ln>
        <a:effectLst>
          <a:outerShdw blurRad="50800" dist="38100" dir="5400000" algn="t" rotWithShape="0">
            <a:prstClr val="black">
              <a:alpha val="40000"/>
            </a:prstClr>
          </a:outerShdw>
        </a:effectLst>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7421116_Reflection on learning_AAS_v5" id="{59B7BDFB-57AB-4529-979B-198FE99CC53E}" vid="{8B6E8B8A-CD93-411A-90DE-1F9807F38B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2AB9FA-5EE8-4111-B873-E09ACA2BC395}">
  <ds:schemaRefs>
    <ds:schemaRef ds:uri="http://schemas.microsoft.com/sharepoint/v3/contenttype/forms"/>
  </ds:schemaRefs>
</ds:datastoreItem>
</file>

<file path=customXml/itemProps2.xml><?xml version="1.0" encoding="utf-8"?>
<ds:datastoreItem xmlns:ds="http://schemas.openxmlformats.org/officeDocument/2006/customXml" ds:itemID="{FCF1D2AC-2735-457E-B639-07E13F9A629B}">
  <ds:schemaRefs>
    <ds:schemaRef ds:uri="16c05727-aa75-4e4a-9b5f-8a80a1165891"/>
    <ds:schemaRef ds:uri="http://purl.org/dc/dcmitype/"/>
    <ds:schemaRef ds:uri="http://schemas.openxmlformats.org/package/2006/metadata/core-properties"/>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71af3243-3dd4-4a8d-8c0d-dd76da1f02a5"/>
    <ds:schemaRef ds:uri="http://schemas.microsoft.com/office/2006/metadata/properties"/>
  </ds:schemaRefs>
</ds:datastoreItem>
</file>

<file path=customXml/itemProps3.xml><?xml version="1.0" encoding="utf-8"?>
<ds:datastoreItem xmlns:ds="http://schemas.openxmlformats.org/officeDocument/2006/customXml" ds:itemID="{B18699A2-1304-4DB0-887E-96D5B04746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Reflection on learning </Template>
  <TotalTime>0</TotalTime>
  <Words>3734</Words>
  <Application>Microsoft Office PowerPoint</Application>
  <PresentationFormat>Widescreen</PresentationFormat>
  <Paragraphs>407</Paragraphs>
  <Slides>42</Slides>
  <Notes>41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Calibri</vt:lpstr>
      <vt:lpstr>Lato Black</vt:lpstr>
      <vt:lpstr>Open Sans Light</vt:lpstr>
      <vt:lpstr>Segoe UI</vt:lpstr>
      <vt:lpstr>Trebuchet MS</vt:lpstr>
      <vt:lpstr>Berlin</vt:lpstr>
      <vt:lpstr>SBF Steering Committee Class 101                             Presented by Bob Marciniak on July 26, 2023 </vt:lpstr>
      <vt:lpstr>BASICS OF A  COMPLICATED AGREEMENT …</vt:lpstr>
      <vt:lpstr>PowerPoint Presentation</vt:lpstr>
      <vt:lpstr>The original license …</vt:lpstr>
      <vt:lpstr>Many meetings &amp; studies …</vt:lpstr>
      <vt:lpstr>Signing of the Settlement Agreement</vt:lpstr>
      <vt:lpstr>The Stakeholders … in alphabetical order</vt:lpstr>
      <vt:lpstr>The Stakeholders … in alphabetical order</vt:lpstr>
      <vt:lpstr>The Stakeholders … in alphabetical order</vt:lpstr>
      <vt:lpstr>The Stakeholders … in alphabetical order</vt:lpstr>
      <vt:lpstr>The Stakeholders … in alphabetical order</vt:lpstr>
      <vt:lpstr>The Stakeholders … in alphabetical order</vt:lpstr>
      <vt:lpstr>The Stakeholders … in alphabetical order</vt:lpstr>
      <vt:lpstr>More key dates of the SA</vt:lpstr>
      <vt:lpstr>Key points of the Settlement Agreement (SA)</vt:lpstr>
      <vt:lpstr>Table of Contents of the Settlement Agreement (8 specific sections with 42 pages)</vt:lpstr>
      <vt:lpstr>Exhibits &amp; Appendices of the Settlement Agreement (7 appendices with 110 Pages)</vt:lpstr>
      <vt:lpstr>Key points of the Settlement Agreement</vt:lpstr>
      <vt:lpstr>Key points of the Settlement Agreement</vt:lpstr>
      <vt:lpstr>Key points of the Settlement Agreement</vt:lpstr>
      <vt:lpstr>Importance </vt:lpstr>
      <vt:lpstr>Importance </vt:lpstr>
      <vt:lpstr>Importance </vt:lpstr>
      <vt:lpstr>Importance </vt:lpstr>
      <vt:lpstr>Supplemental Benefits Fund Partners Appendix B of the Settlement Agreement</vt:lpstr>
      <vt:lpstr>Purpose of Appendix B  of the Settlement Agreement</vt:lpstr>
      <vt:lpstr>Appendix B of the Settlement Agreement</vt:lpstr>
      <vt:lpstr>DWR Commitment to Establish &amp; Maintain the SBF Fund</vt:lpstr>
      <vt:lpstr>DWR to provide “Good Faith” up-front funds to the SBF pending license approval</vt:lpstr>
      <vt:lpstr>SWC &amp; the SBF Steering Committee  “Grant Funds Partnership”</vt:lpstr>
      <vt:lpstr>Reasoning behind the “grant writer clause”</vt:lpstr>
      <vt:lpstr>CRITICAL COMPONENTS OF THE SBF</vt:lpstr>
      <vt:lpstr>REGIONAL FUND STRATEGIC PLAN (RFSP)</vt:lpstr>
      <vt:lpstr>REGIONAL FUND STRATEGIC PLAN (RFSP)</vt:lpstr>
      <vt:lpstr>SBF MISSION STATEMENT</vt:lpstr>
      <vt:lpstr>SBF DEFINITION OF “NEXUS”</vt:lpstr>
      <vt:lpstr>SBF PROJECT PRIORITY MAP</vt:lpstr>
      <vt:lpstr>FEATHER RIVER CONSOLIDATED MASTER PLAN Approved, October 4, 2017</vt:lpstr>
      <vt:lpstr>FEATHER RIVER CONSOLIDATED MASTER PLAN </vt:lpstr>
      <vt:lpstr>How have the “Advance” DWR funds of $11,270,000 to the SBF been used … </vt:lpstr>
      <vt:lpstr>&amp; sixteen years later we continue to wait for FERC to issue the license for the  Oroville Project No. 2100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2023-06-02T18:58:38Z</dcterms:created>
  <dcterms:modified xsi:type="dcterms:W3CDTF">2023-07-20T17:10:01Z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