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79" r:id="rId4"/>
    <p:sldId id="269" r:id="rId5"/>
    <p:sldId id="286" r:id="rId6"/>
    <p:sldId id="284" r:id="rId7"/>
    <p:sldId id="270" r:id="rId8"/>
    <p:sldId id="285" r:id="rId9"/>
    <p:sldId id="271" r:id="rId10"/>
    <p:sldId id="291" r:id="rId11"/>
    <p:sldId id="287" r:id="rId12"/>
    <p:sldId id="272" r:id="rId13"/>
    <p:sldId id="288" r:id="rId14"/>
    <p:sldId id="273" r:id="rId15"/>
    <p:sldId id="274" r:id="rId16"/>
    <p:sldId id="293" r:id="rId17"/>
    <p:sldId id="275" r:id="rId18"/>
    <p:sldId id="292" r:id="rId19"/>
    <p:sldId id="276" r:id="rId20"/>
    <p:sldId id="294" r:id="rId21"/>
    <p:sldId id="281" r:id="rId22"/>
    <p:sldId id="290" r:id="rId23"/>
    <p:sldId id="282" r:id="rId24"/>
    <p:sldId id="289" r:id="rId25"/>
    <p:sldId id="283" r:id="rId26"/>
    <p:sldId id="258" r:id="rId27"/>
    <p:sldId id="257" r:id="rId28"/>
    <p:sldId id="295" r:id="rId29"/>
    <p:sldId id="278" r:id="rId30"/>
    <p:sldId id="277" r:id="rId31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6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f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billion dollar community benefit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Highlights of the $438,000,000 Recreation Components of the Settlement Agreement for the Oroville Project No. 2100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39" y="548643"/>
            <a:ext cx="3241485" cy="3241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414" y="628156"/>
            <a:ext cx="4114221" cy="3246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89" y="628156"/>
            <a:ext cx="3246120" cy="330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Oroville dam overlook</a:t>
            </a:r>
            <a:br>
              <a:rPr lang="en-US" dirty="0" smtClean="0"/>
            </a:br>
            <a:r>
              <a:rPr lang="en-US" dirty="0" smtClean="0"/>
              <a:t> &amp; interpretive signage</a:t>
            </a:r>
            <a:endParaRPr lang="en-US" dirty="0"/>
          </a:p>
        </p:txBody>
      </p:sp>
      <p:pic>
        <p:nvPicPr>
          <p:cNvPr id="1026" name="Picture 2" descr="Dam overlook display provides glimpse of what’s underground – Chico Enterprise-Recor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09" y="2344737"/>
            <a:ext cx="7132710" cy="434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66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Floating campsites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819" y="2084832"/>
            <a:ext cx="6153373" cy="4023360"/>
          </a:xfrm>
        </p:spPr>
      </p:pic>
    </p:spTree>
    <p:extLst>
      <p:ext uri="{BB962C8B-B14F-4D97-AF65-F5344CB8AC3E}">
        <p14:creationId xmlns:p14="http://schemas.microsoft.com/office/powerpoint/2010/main" val="13080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937" y="786384"/>
            <a:ext cx="10713361" cy="14996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/>
              <a:t>assumptions:</a:t>
            </a:r>
            <a:br>
              <a:rPr lang="en-US" sz="2200" dirty="0"/>
            </a:br>
            <a:r>
              <a:rPr lang="en-US" sz="2200" dirty="0"/>
              <a:t>	A 50 FERC License is approved</a:t>
            </a:r>
            <a:br>
              <a:rPr lang="en-US" sz="2200" dirty="0"/>
            </a:br>
            <a:r>
              <a:rPr lang="en-US" sz="2200" dirty="0"/>
              <a:t>	construction completed with years 1 to 10</a:t>
            </a:r>
            <a:br>
              <a:rPr lang="en-US" sz="2200" dirty="0"/>
            </a:br>
            <a:r>
              <a:rPr lang="en-US" sz="2200" dirty="0"/>
              <a:t>	Annual Cost to operate includes dwr overhead</a:t>
            </a:r>
            <a:br>
              <a:rPr lang="en-US" sz="2200" dirty="0"/>
            </a:br>
            <a:r>
              <a:rPr lang="en-US" sz="2200" dirty="0"/>
              <a:t>	Total cost if a 50 year ferc license is approved</a:t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			</a:t>
            </a:r>
            <a:br>
              <a:rPr lang="en-US" sz="2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863" y="62053"/>
            <a:ext cx="1448661" cy="1448661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374416"/>
              </p:ext>
            </p:extLst>
          </p:nvPr>
        </p:nvGraphicFramePr>
        <p:xfrm>
          <a:off x="269823" y="2286000"/>
          <a:ext cx="1167734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2393">
                  <a:extLst>
                    <a:ext uri="{9D8B030D-6E8A-4147-A177-3AD203B41FA5}">
                      <a16:colId xmlns:a16="http://schemas.microsoft.com/office/drawing/2014/main" val="191605441"/>
                    </a:ext>
                  </a:extLst>
                </a:gridCol>
                <a:gridCol w="1588958">
                  <a:extLst>
                    <a:ext uri="{9D8B030D-6E8A-4147-A177-3AD203B41FA5}">
                      <a16:colId xmlns:a16="http://schemas.microsoft.com/office/drawing/2014/main" val="3971160583"/>
                    </a:ext>
                  </a:extLst>
                </a:gridCol>
                <a:gridCol w="1244183">
                  <a:extLst>
                    <a:ext uri="{9D8B030D-6E8A-4147-A177-3AD203B41FA5}">
                      <a16:colId xmlns:a16="http://schemas.microsoft.com/office/drawing/2014/main" val="3756810057"/>
                    </a:ext>
                  </a:extLst>
                </a:gridCol>
                <a:gridCol w="2536338">
                  <a:extLst>
                    <a:ext uri="{9D8B030D-6E8A-4147-A177-3AD203B41FA5}">
                      <a16:colId xmlns:a16="http://schemas.microsoft.com/office/drawing/2014/main" val="2687268865"/>
                    </a:ext>
                  </a:extLst>
                </a:gridCol>
                <a:gridCol w="2335468">
                  <a:extLst>
                    <a:ext uri="{9D8B030D-6E8A-4147-A177-3AD203B41FA5}">
                      <a16:colId xmlns:a16="http://schemas.microsoft.com/office/drawing/2014/main" val="612489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Oroville Community 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r>
                        <a:rPr lang="en-US" baseline="0" dirty="0" smtClean="0"/>
                        <a:t>/Estimate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Years 1-10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50 Years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520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043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Diversion Pool DUA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215,000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2,600,000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84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Trails in the Diversion Pool*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316,000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2,500,000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799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Diversion Pool Area**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          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20,000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27,500,000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914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North Thermalito Forebay Boat Ramp***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470,000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550,000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13,000,000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900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South Thermalito Forebay Boat Ramp****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200,000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115,000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5,750,000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147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Trails in the Thermalito Forebay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225,000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25,000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1,250,000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03488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84223" y="5521960"/>
            <a:ext cx="70603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*     Low Flow Channel Area of the Feather 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**   Low Flow Channel Area of the Feather River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***  Aquatic Center/RV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**** Day Use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4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Floating restrooms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953" y="2242969"/>
            <a:ext cx="6181344" cy="3376559"/>
          </a:xfrm>
        </p:spPr>
      </p:pic>
    </p:spTree>
    <p:extLst>
      <p:ext uri="{BB962C8B-B14F-4D97-AF65-F5344CB8AC3E}">
        <p14:creationId xmlns:p14="http://schemas.microsoft.com/office/powerpoint/2010/main" val="410068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937" y="786384"/>
            <a:ext cx="10713361" cy="14996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/>
              <a:t>assumptions:</a:t>
            </a:r>
            <a:br>
              <a:rPr lang="en-US" sz="2200" dirty="0"/>
            </a:br>
            <a:r>
              <a:rPr lang="en-US" sz="2200" dirty="0"/>
              <a:t>	A 50 FERC License is approved</a:t>
            </a:r>
            <a:br>
              <a:rPr lang="en-US" sz="2200" dirty="0"/>
            </a:br>
            <a:r>
              <a:rPr lang="en-US" sz="2200" dirty="0"/>
              <a:t>	construction completed with years 1 to 10</a:t>
            </a:r>
            <a:br>
              <a:rPr lang="en-US" sz="2200" dirty="0"/>
            </a:br>
            <a:r>
              <a:rPr lang="en-US" sz="2200" dirty="0"/>
              <a:t>	Annual Cost to operate includes dwr overhead</a:t>
            </a:r>
            <a:br>
              <a:rPr lang="en-US" sz="2200" dirty="0"/>
            </a:br>
            <a:r>
              <a:rPr lang="en-US" sz="2200" dirty="0"/>
              <a:t>	Total cost if a 50 year ferc license is approved</a:t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			</a:t>
            </a:r>
            <a:br>
              <a:rPr lang="en-US" sz="2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863" y="62053"/>
            <a:ext cx="1448661" cy="1448661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1424216"/>
              </p:ext>
            </p:extLst>
          </p:nvPr>
        </p:nvGraphicFramePr>
        <p:xfrm>
          <a:off x="269823" y="2286000"/>
          <a:ext cx="1167734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2393">
                  <a:extLst>
                    <a:ext uri="{9D8B030D-6E8A-4147-A177-3AD203B41FA5}">
                      <a16:colId xmlns:a16="http://schemas.microsoft.com/office/drawing/2014/main" val="191605441"/>
                    </a:ext>
                  </a:extLst>
                </a:gridCol>
                <a:gridCol w="1588958">
                  <a:extLst>
                    <a:ext uri="{9D8B030D-6E8A-4147-A177-3AD203B41FA5}">
                      <a16:colId xmlns:a16="http://schemas.microsoft.com/office/drawing/2014/main" val="3971160583"/>
                    </a:ext>
                  </a:extLst>
                </a:gridCol>
                <a:gridCol w="1244183">
                  <a:extLst>
                    <a:ext uri="{9D8B030D-6E8A-4147-A177-3AD203B41FA5}">
                      <a16:colId xmlns:a16="http://schemas.microsoft.com/office/drawing/2014/main" val="3756810057"/>
                    </a:ext>
                  </a:extLst>
                </a:gridCol>
                <a:gridCol w="2536338">
                  <a:extLst>
                    <a:ext uri="{9D8B030D-6E8A-4147-A177-3AD203B41FA5}">
                      <a16:colId xmlns:a16="http://schemas.microsoft.com/office/drawing/2014/main" val="2687268865"/>
                    </a:ext>
                  </a:extLst>
                </a:gridCol>
                <a:gridCol w="2335468">
                  <a:extLst>
                    <a:ext uri="{9D8B030D-6E8A-4147-A177-3AD203B41FA5}">
                      <a16:colId xmlns:a16="http://schemas.microsoft.com/office/drawing/2014/main" val="612489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Oroville Community 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r>
                        <a:rPr lang="en-US" baseline="0" dirty="0" smtClean="0"/>
                        <a:t>/Estimate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Years 1-10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50 Years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520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043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Thermalito Forebay Area Facility*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       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40,000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2,000,000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84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Wilbur Road Boat Ramp/Day</a:t>
                      </a:r>
                      <a:r>
                        <a:rPr lang="en-US" baseline="0" dirty="0" smtClean="0"/>
                        <a:t> Use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10,000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25,000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2,500,000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799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Larkin Road Car-top</a:t>
                      </a:r>
                      <a:r>
                        <a:rPr lang="en-US" baseline="0" dirty="0" smtClean="0"/>
                        <a:t> Boat Ramp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250,000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2,500,000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914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Monument Hill Boat Ramp/Day Use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        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100,000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5,000,000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900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 Aircraft Flying Facility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27,000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25,000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1,250,000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147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Thermalito Afterbay Area Facility**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        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20,000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1,000,000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03488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54046" y="5651292"/>
            <a:ext cx="6790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*    Replacement &amp; Refurbishment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**   Replacement &amp; Refurbishment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43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937" y="786384"/>
            <a:ext cx="10713361" cy="14996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/>
              <a:t>assumptions:</a:t>
            </a:r>
            <a:br>
              <a:rPr lang="en-US" sz="2200" dirty="0"/>
            </a:br>
            <a:r>
              <a:rPr lang="en-US" sz="2200" dirty="0"/>
              <a:t>	A 50 FERC License is approved</a:t>
            </a:r>
            <a:br>
              <a:rPr lang="en-US" sz="2200" dirty="0"/>
            </a:br>
            <a:r>
              <a:rPr lang="en-US" sz="2200" dirty="0"/>
              <a:t>	construction completed with years 1 to 10</a:t>
            </a:r>
            <a:br>
              <a:rPr lang="en-US" sz="2200" dirty="0"/>
            </a:br>
            <a:r>
              <a:rPr lang="en-US" sz="2200" dirty="0"/>
              <a:t>	Annual Cost to operate includes dwr overhead</a:t>
            </a:r>
            <a:br>
              <a:rPr lang="en-US" sz="2200" dirty="0"/>
            </a:br>
            <a:r>
              <a:rPr lang="en-US" sz="2200" dirty="0"/>
              <a:t>	Total cost if a 50 year ferc license is approved</a:t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			</a:t>
            </a:r>
            <a:br>
              <a:rPr lang="en-US" sz="2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863" y="62053"/>
            <a:ext cx="1448661" cy="1448661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697053"/>
              </p:ext>
            </p:extLst>
          </p:nvPr>
        </p:nvGraphicFramePr>
        <p:xfrm>
          <a:off x="119919" y="2286000"/>
          <a:ext cx="11932172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9082">
                  <a:extLst>
                    <a:ext uri="{9D8B030D-6E8A-4147-A177-3AD203B41FA5}">
                      <a16:colId xmlns:a16="http://schemas.microsoft.com/office/drawing/2014/main" val="191605441"/>
                    </a:ext>
                  </a:extLst>
                </a:gridCol>
                <a:gridCol w="1623633">
                  <a:extLst>
                    <a:ext uri="{9D8B030D-6E8A-4147-A177-3AD203B41FA5}">
                      <a16:colId xmlns:a16="http://schemas.microsoft.com/office/drawing/2014/main" val="3971160583"/>
                    </a:ext>
                  </a:extLst>
                </a:gridCol>
                <a:gridCol w="1271335">
                  <a:extLst>
                    <a:ext uri="{9D8B030D-6E8A-4147-A177-3AD203B41FA5}">
                      <a16:colId xmlns:a16="http://schemas.microsoft.com/office/drawing/2014/main" val="3756810057"/>
                    </a:ext>
                  </a:extLst>
                </a:gridCol>
                <a:gridCol w="2591688">
                  <a:extLst>
                    <a:ext uri="{9D8B030D-6E8A-4147-A177-3AD203B41FA5}">
                      <a16:colId xmlns:a16="http://schemas.microsoft.com/office/drawing/2014/main" val="2687268865"/>
                    </a:ext>
                  </a:extLst>
                </a:gridCol>
                <a:gridCol w="2386434">
                  <a:extLst>
                    <a:ext uri="{9D8B030D-6E8A-4147-A177-3AD203B41FA5}">
                      <a16:colId xmlns:a16="http://schemas.microsoft.com/office/drawing/2014/main" val="612489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Oroville Community 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r>
                        <a:rPr lang="en-US" baseline="0" dirty="0" smtClean="0"/>
                        <a:t>/Estimate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Years 1-10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50 Years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520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043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Afterbay Outlet Area/Boat Ramp*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2,450,000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300,000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15,000,000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84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Oroville Wildlife Area (OWA)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  400,000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32,000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1,600,000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799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OWA Facility Replacement &amp; Refurbishment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            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20,000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1,000,000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914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ADA Compliance Upgrades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    68,000  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     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            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900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RMP Implementation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           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119,000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5,950,000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147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Periodic Review 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  100,000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20,000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1,000,000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03488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54046" y="5636302"/>
            <a:ext cx="6790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*    Day Use Area Campground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32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Afterbay area</a:t>
            </a:r>
            <a:endParaRPr lang="en-US" dirty="0"/>
          </a:p>
        </p:txBody>
      </p:sp>
      <p:pic>
        <p:nvPicPr>
          <p:cNvPr id="4" name="Content Placeholder 3" descr="Thermalito Afterbay and Afterbay Dam to the Feather River,… | Flick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84" y="1872353"/>
            <a:ext cx="6476233" cy="4023360"/>
          </a:xfrm>
        </p:spPr>
      </p:pic>
    </p:spTree>
    <p:extLst>
      <p:ext uri="{BB962C8B-B14F-4D97-AF65-F5344CB8AC3E}">
        <p14:creationId xmlns:p14="http://schemas.microsoft.com/office/powerpoint/2010/main" val="104246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937" y="786384"/>
            <a:ext cx="10713361" cy="14996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/>
              <a:t>assumptions:</a:t>
            </a:r>
            <a:br>
              <a:rPr lang="en-US" sz="2200" dirty="0"/>
            </a:br>
            <a:r>
              <a:rPr lang="en-US" sz="2200" dirty="0"/>
              <a:t>	A 50 FERC License is approved</a:t>
            </a:r>
            <a:br>
              <a:rPr lang="en-US" sz="2200" dirty="0"/>
            </a:br>
            <a:r>
              <a:rPr lang="en-US" sz="2200" dirty="0"/>
              <a:t>	construction completed with years 1 to 10</a:t>
            </a:r>
            <a:br>
              <a:rPr lang="en-US" sz="2200" dirty="0"/>
            </a:br>
            <a:r>
              <a:rPr lang="en-US" sz="2200" dirty="0"/>
              <a:t>	Annual Cost to operate includes dwr overhead</a:t>
            </a:r>
            <a:br>
              <a:rPr lang="en-US" sz="2200" dirty="0"/>
            </a:br>
            <a:r>
              <a:rPr lang="en-US" sz="2200" dirty="0"/>
              <a:t>	Total cost if a 50 year ferc license is approved</a:t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			</a:t>
            </a:r>
            <a:br>
              <a:rPr lang="en-US" sz="2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863" y="62053"/>
            <a:ext cx="1448661" cy="1448661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529871"/>
              </p:ext>
            </p:extLst>
          </p:nvPr>
        </p:nvGraphicFramePr>
        <p:xfrm>
          <a:off x="134911" y="2286000"/>
          <a:ext cx="1191718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2335">
                  <a:extLst>
                    <a:ext uri="{9D8B030D-6E8A-4147-A177-3AD203B41FA5}">
                      <a16:colId xmlns:a16="http://schemas.microsoft.com/office/drawing/2014/main" val="191605441"/>
                    </a:ext>
                  </a:extLst>
                </a:gridCol>
                <a:gridCol w="1605388">
                  <a:extLst>
                    <a:ext uri="{9D8B030D-6E8A-4147-A177-3AD203B41FA5}">
                      <a16:colId xmlns:a16="http://schemas.microsoft.com/office/drawing/2014/main" val="3971160583"/>
                    </a:ext>
                  </a:extLst>
                </a:gridCol>
                <a:gridCol w="1271335">
                  <a:extLst>
                    <a:ext uri="{9D8B030D-6E8A-4147-A177-3AD203B41FA5}">
                      <a16:colId xmlns:a16="http://schemas.microsoft.com/office/drawing/2014/main" val="3756810057"/>
                    </a:ext>
                  </a:extLst>
                </a:gridCol>
                <a:gridCol w="2591688">
                  <a:extLst>
                    <a:ext uri="{9D8B030D-6E8A-4147-A177-3AD203B41FA5}">
                      <a16:colId xmlns:a16="http://schemas.microsoft.com/office/drawing/2014/main" val="2687268865"/>
                    </a:ext>
                  </a:extLst>
                </a:gridCol>
                <a:gridCol w="2386434">
                  <a:extLst>
                    <a:ext uri="{9D8B030D-6E8A-4147-A177-3AD203B41FA5}">
                      <a16:colId xmlns:a16="http://schemas.microsoft.com/office/drawing/2014/main" val="612489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Oroville Community 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r>
                        <a:rPr lang="en-US" baseline="0" dirty="0" smtClean="0"/>
                        <a:t>/Estimate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Years 1-10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50 Years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520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043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OWA Wildfire Evacuation Plan for Visitors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10,000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  500,000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84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OWA Additional Law &amp; Regulation Enforcement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250,000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166,000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8,300,000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799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Annual Lake Oroville July 4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Fireworks Show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       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210,000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10,500,000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914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Locate FERC License Coordination Unit 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        0  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75,000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3,750,000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900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Riverbend</a:t>
                      </a:r>
                      <a:r>
                        <a:rPr lang="en-US" baseline="0" dirty="0" smtClean="0"/>
                        <a:t> Park Phase I &amp; II 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5,250,000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  2,000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   100,000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147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Bedrock</a:t>
                      </a:r>
                      <a:r>
                        <a:rPr lang="en-US" baseline="0" dirty="0" smtClean="0"/>
                        <a:t> Park Construction Boater Access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 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  2,000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   100,000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03488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39057" y="5651292"/>
            <a:ext cx="6910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*    Within the City Limits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**   Planning, Design &amp; Construction…Fully Funded 2005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5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Lime saddle marina</a:t>
            </a:r>
            <a:endParaRPr lang="en-US" dirty="0"/>
          </a:p>
        </p:txBody>
      </p:sp>
      <p:pic>
        <p:nvPicPr>
          <p:cNvPr id="4" name="Content Placeholder 3" descr="Jezero Oroville Kalifornie Lodí · Fotografie zdarma na Pixaba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241" y="1930997"/>
            <a:ext cx="6181344" cy="3219450"/>
          </a:xfrm>
        </p:spPr>
      </p:pic>
    </p:spTree>
    <p:extLst>
      <p:ext uri="{BB962C8B-B14F-4D97-AF65-F5344CB8AC3E}">
        <p14:creationId xmlns:p14="http://schemas.microsoft.com/office/powerpoint/2010/main" val="366498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937" y="786384"/>
            <a:ext cx="10713361" cy="14996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/>
              <a:t>assumptions:</a:t>
            </a:r>
            <a:br>
              <a:rPr lang="en-US" sz="2200" dirty="0"/>
            </a:br>
            <a:r>
              <a:rPr lang="en-US" sz="2200" dirty="0"/>
              <a:t>	A 50 FERC License is approved</a:t>
            </a:r>
            <a:br>
              <a:rPr lang="en-US" sz="2200" dirty="0"/>
            </a:br>
            <a:r>
              <a:rPr lang="en-US" sz="2200" dirty="0"/>
              <a:t>	construction completed with years 1 to 10</a:t>
            </a:r>
            <a:br>
              <a:rPr lang="en-US" sz="2200" dirty="0"/>
            </a:br>
            <a:r>
              <a:rPr lang="en-US" sz="2200" dirty="0"/>
              <a:t>	Annual Cost to operate includes dwr overhead</a:t>
            </a:r>
            <a:br>
              <a:rPr lang="en-US" sz="2200" dirty="0"/>
            </a:br>
            <a:r>
              <a:rPr lang="en-US" sz="2200" dirty="0"/>
              <a:t>	Total cost if a 50 year ferc license is approved</a:t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			</a:t>
            </a:r>
            <a:br>
              <a:rPr lang="en-US" sz="2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863" y="62053"/>
            <a:ext cx="1448661" cy="1448661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5370385"/>
              </p:ext>
            </p:extLst>
          </p:nvPr>
        </p:nvGraphicFramePr>
        <p:xfrm>
          <a:off x="104932" y="2286000"/>
          <a:ext cx="11947160" cy="3221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2315">
                  <a:extLst>
                    <a:ext uri="{9D8B030D-6E8A-4147-A177-3AD203B41FA5}">
                      <a16:colId xmlns:a16="http://schemas.microsoft.com/office/drawing/2014/main" val="191605441"/>
                    </a:ext>
                  </a:extLst>
                </a:gridCol>
                <a:gridCol w="1605388">
                  <a:extLst>
                    <a:ext uri="{9D8B030D-6E8A-4147-A177-3AD203B41FA5}">
                      <a16:colId xmlns:a16="http://schemas.microsoft.com/office/drawing/2014/main" val="3971160583"/>
                    </a:ext>
                  </a:extLst>
                </a:gridCol>
                <a:gridCol w="1271335">
                  <a:extLst>
                    <a:ext uri="{9D8B030D-6E8A-4147-A177-3AD203B41FA5}">
                      <a16:colId xmlns:a16="http://schemas.microsoft.com/office/drawing/2014/main" val="3756810057"/>
                    </a:ext>
                  </a:extLst>
                </a:gridCol>
                <a:gridCol w="2591688">
                  <a:extLst>
                    <a:ext uri="{9D8B030D-6E8A-4147-A177-3AD203B41FA5}">
                      <a16:colId xmlns:a16="http://schemas.microsoft.com/office/drawing/2014/main" val="2687268865"/>
                    </a:ext>
                  </a:extLst>
                </a:gridCol>
                <a:gridCol w="2386434">
                  <a:extLst>
                    <a:ext uri="{9D8B030D-6E8A-4147-A177-3AD203B41FA5}">
                      <a16:colId xmlns:a16="http://schemas.microsoft.com/office/drawing/2014/main" val="612489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Oroville Community 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r>
                        <a:rPr lang="en-US" baseline="0" dirty="0" smtClean="0"/>
                        <a:t>/Estimate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Years 1-10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50 Years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520526"/>
                  </a:ext>
                </a:extLst>
              </a:tr>
              <a:tr h="6260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043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Rabe Road Shooting Range Improvements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   24,000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84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Whitewater Boating Op &amp; Recreation Study*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 250,000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799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Analysis of Non-motorized Water Trail Access**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 100,000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914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DWR Contingency Adjustment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21,953,000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900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147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03488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44185" y="5171608"/>
            <a:ext cx="7105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*    Completed in 2011 for a cost of $200,000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**   The “Blue-line” kayaks, canoes, sailboats, etc.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9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189" y="254833"/>
            <a:ext cx="618271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7906" y="643861"/>
            <a:ext cx="110996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 2006 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DWR Published a 17 page 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rochure for the community to help 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nderstand the Settlement Agreement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1221" y="5764566"/>
            <a:ext cx="499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dbl" dirty="0" smtClean="0"/>
              <a:t>THE BILLION DOLLAR COMMITMENT</a:t>
            </a:r>
            <a:endParaRPr lang="en-US" sz="2400" b="1" i="1" u="dbl" dirty="0"/>
          </a:p>
        </p:txBody>
      </p:sp>
    </p:spTree>
    <p:extLst>
      <p:ext uri="{BB962C8B-B14F-4D97-AF65-F5344CB8AC3E}">
        <p14:creationId xmlns:p14="http://schemas.microsoft.com/office/powerpoint/2010/main" val="17204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Oroville </a:t>
            </a:r>
            <a:r>
              <a:rPr lang="en-US" dirty="0" err="1" smtClean="0"/>
              <a:t>forebay</a:t>
            </a:r>
            <a:endParaRPr lang="en-US" dirty="0"/>
          </a:p>
        </p:txBody>
      </p:sp>
      <p:pic>
        <p:nvPicPr>
          <p:cNvPr id="2050" name="Picture 2" descr="Major projects proposed for Thermalito Forebay – Oroville Mercury-Regis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322" y="1866452"/>
            <a:ext cx="6183692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11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Dwr </a:t>
            </a:r>
            <a:r>
              <a:rPr lang="en-US" sz="4000" u="sng" dirty="0" smtClean="0"/>
              <a:t>appendix b</a:t>
            </a:r>
            <a:r>
              <a:rPr lang="en-US" sz="4000" dirty="0" smtClean="0"/>
              <a:t> commitments &amp; project funding prior to ferc approval for project no. 2100</a:t>
            </a:r>
            <a:br>
              <a:rPr lang="en-US" sz="4000" dirty="0" smtClean="0"/>
            </a:br>
            <a:r>
              <a:rPr lang="en-US" sz="4000" dirty="0" smtClean="0"/>
              <a:t>for licensing of the Oroville facilities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764221"/>
              </p:ext>
            </p:extLst>
          </p:nvPr>
        </p:nvGraphicFramePr>
        <p:xfrm>
          <a:off x="440576" y="2286000"/>
          <a:ext cx="11305308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6327">
                  <a:extLst>
                    <a:ext uri="{9D8B030D-6E8A-4147-A177-3AD203B41FA5}">
                      <a16:colId xmlns:a16="http://schemas.microsoft.com/office/drawing/2014/main" val="3872916090"/>
                    </a:ext>
                  </a:extLst>
                </a:gridCol>
                <a:gridCol w="2826327">
                  <a:extLst>
                    <a:ext uri="{9D8B030D-6E8A-4147-A177-3AD203B41FA5}">
                      <a16:colId xmlns:a16="http://schemas.microsoft.com/office/drawing/2014/main" val="3041840061"/>
                    </a:ext>
                  </a:extLst>
                </a:gridCol>
                <a:gridCol w="2826327">
                  <a:extLst>
                    <a:ext uri="{9D8B030D-6E8A-4147-A177-3AD203B41FA5}">
                      <a16:colId xmlns:a16="http://schemas.microsoft.com/office/drawing/2014/main" val="3587001472"/>
                    </a:ext>
                  </a:extLst>
                </a:gridCol>
                <a:gridCol w="2826327">
                  <a:extLst>
                    <a:ext uri="{9D8B030D-6E8A-4147-A177-3AD203B41FA5}">
                      <a16:colId xmlns:a16="http://schemas.microsoft.com/office/drawing/2014/main" val="7464659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Commitment/Project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Dollar amount provided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Timeline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475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Riverbend Park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     5,200,000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Phase I &amp;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2002-2006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03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SBF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     6,070,000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Projects, studies, admin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2006-2023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516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Whitewater</a:t>
                      </a:r>
                      <a:r>
                        <a:rPr lang="en-US" baseline="0" dirty="0" smtClean="0"/>
                        <a:t> Boating 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        200,000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Non-motorized 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004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Fuel-load</a:t>
                      </a:r>
                      <a:r>
                        <a:rPr lang="en-US" baseline="0" dirty="0" smtClean="0"/>
                        <a:t>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     1,500,000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Wildfire prevention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2012-2024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150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Feather River</a:t>
                      </a:r>
                      <a:r>
                        <a:rPr lang="en-US" baseline="0" dirty="0" smtClean="0"/>
                        <a:t> Salmon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     2,000,000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Salmon Spawning Gravel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2013-2014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19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Oroville</a:t>
                      </a:r>
                      <a:r>
                        <a:rPr lang="en-US" baseline="0" dirty="0" smtClean="0"/>
                        <a:t> Wildlife 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        100,000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Develop Management 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2012-2013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144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Feather</a:t>
                      </a:r>
                      <a:r>
                        <a:rPr lang="en-US" baseline="0" dirty="0" smtClean="0"/>
                        <a:t> River/flow/temps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     4,000,000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Support</a:t>
                      </a:r>
                      <a:r>
                        <a:rPr lang="en-US" baseline="0" dirty="0" smtClean="0"/>
                        <a:t> Anadromous Fish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2006-2014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825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523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Oroville</a:t>
                      </a:r>
                      <a:r>
                        <a:rPr lang="en-US" baseline="0" dirty="0" smtClean="0"/>
                        <a:t> Wildlife Area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Total Appendix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   26,200,000</a:t>
                      </a:r>
                    </a:p>
                    <a:p>
                      <a:pPr algn="r"/>
                      <a:endParaRPr lang="en-US" dirty="0" smtClean="0"/>
                    </a:p>
                    <a:p>
                      <a:pPr algn="r"/>
                      <a:r>
                        <a:rPr lang="en-US" dirty="0" smtClean="0"/>
                        <a:t>        40,420,000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Law enforcement, staff, maintenance,</a:t>
                      </a:r>
                      <a:r>
                        <a:rPr lang="en-US" baseline="0" dirty="0" smtClean="0"/>
                        <a:t> operations, etc.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2007-2012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296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29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Trails lake oroville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74" y="2084832"/>
            <a:ext cx="6181344" cy="3461615"/>
          </a:xfrm>
        </p:spPr>
      </p:pic>
    </p:spTree>
    <p:extLst>
      <p:ext uri="{BB962C8B-B14F-4D97-AF65-F5344CB8AC3E}">
        <p14:creationId xmlns:p14="http://schemas.microsoft.com/office/powerpoint/2010/main" val="131352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Other dwr interim settlement projects </a:t>
            </a:r>
            <a:br>
              <a:rPr lang="en-US" sz="4000" dirty="0" smtClean="0"/>
            </a:br>
            <a:r>
              <a:rPr lang="en-US" sz="4000" dirty="0" smtClean="0"/>
              <a:t>completed during the relicensing proceedings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259687"/>
              </p:ext>
            </p:extLst>
          </p:nvPr>
        </p:nvGraphicFramePr>
        <p:xfrm>
          <a:off x="440576" y="2286000"/>
          <a:ext cx="11305308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6327">
                  <a:extLst>
                    <a:ext uri="{9D8B030D-6E8A-4147-A177-3AD203B41FA5}">
                      <a16:colId xmlns:a16="http://schemas.microsoft.com/office/drawing/2014/main" val="3872916090"/>
                    </a:ext>
                  </a:extLst>
                </a:gridCol>
                <a:gridCol w="2826327">
                  <a:extLst>
                    <a:ext uri="{9D8B030D-6E8A-4147-A177-3AD203B41FA5}">
                      <a16:colId xmlns:a16="http://schemas.microsoft.com/office/drawing/2014/main" val="3041840061"/>
                    </a:ext>
                  </a:extLst>
                </a:gridCol>
                <a:gridCol w="2826327">
                  <a:extLst>
                    <a:ext uri="{9D8B030D-6E8A-4147-A177-3AD203B41FA5}">
                      <a16:colId xmlns:a16="http://schemas.microsoft.com/office/drawing/2014/main" val="3587001472"/>
                    </a:ext>
                  </a:extLst>
                </a:gridCol>
                <a:gridCol w="2826327">
                  <a:extLst>
                    <a:ext uri="{9D8B030D-6E8A-4147-A177-3AD203B41FA5}">
                      <a16:colId xmlns:a16="http://schemas.microsoft.com/office/drawing/2014/main" val="7464659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Commitment/Project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Dollar amount provided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Timeline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475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Enterprise Boat Ramp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100,000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Vault Toilet Building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Pre-2006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03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Saddle Dam Trail Access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200,000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Gravel path, toilet building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Pre-2006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516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Lake Oroville SR 162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15,000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Fencing/interpretive signs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Pre-2006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004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Trails Diversion Pool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110,000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Sewim-Bo Trail,</a:t>
                      </a:r>
                      <a:r>
                        <a:rPr lang="en-US" baseline="0" dirty="0" smtClean="0"/>
                        <a:t> picnic tables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Pre-2006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150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 Aircraft Flying Facility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120,000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Various improvements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Pre-2006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19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Loafer Creek Complex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100,000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Equestrian related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Pre-2006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144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Rabe Road Shooting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10,000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Grading/paving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Pre-2006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825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523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Interim/Other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855,000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296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26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Oroville wildlife area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542" y="1899703"/>
            <a:ext cx="6181344" cy="3875313"/>
          </a:xfrm>
        </p:spPr>
      </p:pic>
    </p:spTree>
    <p:extLst>
      <p:ext uri="{BB962C8B-B14F-4D97-AF65-F5344CB8AC3E}">
        <p14:creationId xmlns:p14="http://schemas.microsoft.com/office/powerpoint/2010/main" val="207006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Other dwr community projects not specific to the settlement agreement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163622"/>
              </p:ext>
            </p:extLst>
          </p:nvPr>
        </p:nvGraphicFramePr>
        <p:xfrm>
          <a:off x="440576" y="2286000"/>
          <a:ext cx="11305308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6327">
                  <a:extLst>
                    <a:ext uri="{9D8B030D-6E8A-4147-A177-3AD203B41FA5}">
                      <a16:colId xmlns:a16="http://schemas.microsoft.com/office/drawing/2014/main" val="3872916090"/>
                    </a:ext>
                  </a:extLst>
                </a:gridCol>
                <a:gridCol w="2826327">
                  <a:extLst>
                    <a:ext uri="{9D8B030D-6E8A-4147-A177-3AD203B41FA5}">
                      <a16:colId xmlns:a16="http://schemas.microsoft.com/office/drawing/2014/main" val="3041840061"/>
                    </a:ext>
                  </a:extLst>
                </a:gridCol>
                <a:gridCol w="2826327">
                  <a:extLst>
                    <a:ext uri="{9D8B030D-6E8A-4147-A177-3AD203B41FA5}">
                      <a16:colId xmlns:a16="http://schemas.microsoft.com/office/drawing/2014/main" val="3587001472"/>
                    </a:ext>
                  </a:extLst>
                </a:gridCol>
                <a:gridCol w="2826327">
                  <a:extLst>
                    <a:ext uri="{9D8B030D-6E8A-4147-A177-3AD203B41FA5}">
                      <a16:colId xmlns:a16="http://schemas.microsoft.com/office/drawing/2014/main" val="7464659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Commitment/Project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Dollar amount provided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Timeline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475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03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Overlook,</a:t>
                      </a:r>
                      <a:r>
                        <a:rPr lang="en-US" baseline="0" dirty="0" smtClean="0"/>
                        <a:t> Trails, South Forebay, Monument Hill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       4,960,000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Various improvements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2008-2024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516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004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Spillway Emergency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     36,970,000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“Recreation</a:t>
                      </a:r>
                      <a:r>
                        <a:rPr lang="en-US" baseline="0" dirty="0" smtClean="0"/>
                        <a:t> Offset” projects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2017-2022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150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19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144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825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523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296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99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Supplemental Benefits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773131" cy="4023360"/>
          </a:xfrm>
        </p:spPr>
        <p:txBody>
          <a:bodyPr/>
          <a:lstStyle/>
          <a:p>
            <a:r>
              <a:rPr lang="en-US" dirty="0" smtClean="0"/>
              <a:t>$6,080,000 … released prior to FERC approval of the license … </a:t>
            </a:r>
          </a:p>
          <a:p>
            <a:r>
              <a:rPr lang="en-US" dirty="0" smtClean="0"/>
              <a:t>&amp; then if a 50 year license  … $50,000,000 … $1,000,000 per year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815" y="3094876"/>
            <a:ext cx="3802461" cy="3763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15" y="3396774"/>
            <a:ext cx="3622654" cy="3369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860" y="3461228"/>
            <a:ext cx="4114221" cy="33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3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$$$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378367"/>
            <a:ext cx="9720073" cy="4023360"/>
          </a:xfrm>
        </p:spPr>
        <p:txBody>
          <a:bodyPr/>
          <a:lstStyle/>
          <a:p>
            <a:r>
              <a:rPr lang="en-US" dirty="0" smtClean="0"/>
              <a:t>A fifty year license term is approved which would provide $1,000,000 per year to the SBF less any adjustments for: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		 </a:t>
            </a:r>
            <a:r>
              <a:rPr lang="en-US" b="1" dirty="0" smtClean="0"/>
              <a:t>WATER DELIVERY SHORTAGES </a:t>
            </a:r>
          </a:p>
          <a:p>
            <a:r>
              <a:rPr lang="en-US" dirty="0" smtClean="0"/>
              <a:t>(made up within five years of any actual reduction) or,</a:t>
            </a:r>
          </a:p>
          <a:p>
            <a:r>
              <a:rPr lang="en-US" dirty="0" smtClean="0"/>
              <a:t>                      For </a:t>
            </a:r>
            <a:r>
              <a:rPr lang="en-US" b="1" dirty="0" smtClean="0"/>
              <a:t>ELECTRICAL ENERGY ADJUSTMENTS</a:t>
            </a:r>
            <a:r>
              <a:rPr lang="en-US" dirty="0" smtClean="0"/>
              <a:t> </a:t>
            </a:r>
          </a:p>
          <a:p>
            <a:r>
              <a:rPr lang="en-US" dirty="0" smtClean="0"/>
              <a:t>(not made up, a hard dollar reduction)</a:t>
            </a:r>
          </a:p>
          <a:p>
            <a:endParaRPr lang="en-US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1665997" y="47949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669774" y="401673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93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304173"/>
            <a:ext cx="9981923" cy="17806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DWR &amp; Oroville Chamber of Commerce Highway 99 Billboards …just before the Hwy 162 turnoff </a:t>
            </a:r>
            <a:r>
              <a:rPr lang="en-US" smtClean="0"/>
              <a:t>to Oroville 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4236441"/>
            <a:ext cx="5286014" cy="22740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768" y="1904793"/>
            <a:ext cx="5915283" cy="25547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1" y="2153966"/>
            <a:ext cx="4310408" cy="1851419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4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Show us the rest of the $$$$$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808" y="2327178"/>
            <a:ext cx="3104441" cy="34839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25" y="2464256"/>
            <a:ext cx="2925324" cy="3346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718" y="2526651"/>
            <a:ext cx="4114221" cy="339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1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341" y="929390"/>
            <a:ext cx="9739859" cy="20836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following slides detail the forty-nine recreation commitments totaling $438,000,000 that have been made to the Oroville Community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39" y="3436989"/>
            <a:ext cx="4514850" cy="3009900"/>
          </a:xfrm>
        </p:spPr>
      </p:pic>
    </p:spTree>
    <p:extLst>
      <p:ext uri="{BB962C8B-B14F-4D97-AF65-F5344CB8AC3E}">
        <p14:creationId xmlns:p14="http://schemas.microsoft.com/office/powerpoint/2010/main" val="252119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… Comments 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442" y="2385686"/>
            <a:ext cx="3505630" cy="3505630"/>
          </a:xfrm>
        </p:spPr>
      </p:pic>
    </p:spTree>
    <p:extLst>
      <p:ext uri="{BB962C8B-B14F-4D97-AF65-F5344CB8AC3E}">
        <p14:creationId xmlns:p14="http://schemas.microsoft.com/office/powerpoint/2010/main" val="235876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242" y="398741"/>
            <a:ext cx="10713361" cy="14996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assumptions:</a:t>
            </a:r>
            <a:br>
              <a:rPr lang="en-US" sz="2200" dirty="0" smtClean="0"/>
            </a:br>
            <a:r>
              <a:rPr lang="en-US" sz="2200" dirty="0"/>
              <a:t>	</a:t>
            </a:r>
            <a:r>
              <a:rPr lang="en-US" sz="2200" dirty="0" smtClean="0"/>
              <a:t>A 50 FERC License is approved</a:t>
            </a:r>
            <a:br>
              <a:rPr lang="en-US" sz="2200" dirty="0" smtClean="0"/>
            </a:br>
            <a:r>
              <a:rPr lang="en-US" sz="2200" dirty="0"/>
              <a:t>	</a:t>
            </a:r>
            <a:r>
              <a:rPr lang="en-US" sz="2200" dirty="0" smtClean="0"/>
              <a:t>construction completed with years 1 to 10</a:t>
            </a:r>
            <a:br>
              <a:rPr lang="en-US" sz="2200" dirty="0" smtClean="0"/>
            </a:br>
            <a:r>
              <a:rPr lang="en-US" sz="2200" dirty="0"/>
              <a:t>	</a:t>
            </a:r>
            <a:r>
              <a:rPr lang="en-US" sz="2200" dirty="0" smtClean="0"/>
              <a:t>Annual Cost to operate includes dwr overhead</a:t>
            </a:r>
            <a:br>
              <a:rPr lang="en-US" sz="2200" dirty="0" smtClean="0"/>
            </a:br>
            <a:r>
              <a:rPr lang="en-US" sz="2200" dirty="0"/>
              <a:t>	</a:t>
            </a:r>
            <a:r>
              <a:rPr lang="en-US" sz="2200" dirty="0" smtClean="0"/>
              <a:t>Total cost if a 50 year ferc license is approved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			</a:t>
            </a:r>
            <a:br>
              <a:rPr lang="en-US" sz="2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482" y="449696"/>
            <a:ext cx="1448661" cy="1448661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790485"/>
              </p:ext>
            </p:extLst>
          </p:nvPr>
        </p:nvGraphicFramePr>
        <p:xfrm>
          <a:off x="269823" y="2286000"/>
          <a:ext cx="1167734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7580">
                  <a:extLst>
                    <a:ext uri="{9D8B030D-6E8A-4147-A177-3AD203B41FA5}">
                      <a16:colId xmlns:a16="http://schemas.microsoft.com/office/drawing/2014/main" val="191605441"/>
                    </a:ext>
                  </a:extLst>
                </a:gridCol>
                <a:gridCol w="1543987">
                  <a:extLst>
                    <a:ext uri="{9D8B030D-6E8A-4147-A177-3AD203B41FA5}">
                      <a16:colId xmlns:a16="http://schemas.microsoft.com/office/drawing/2014/main" val="3971160583"/>
                    </a:ext>
                  </a:extLst>
                </a:gridCol>
                <a:gridCol w="1573967">
                  <a:extLst>
                    <a:ext uri="{9D8B030D-6E8A-4147-A177-3AD203B41FA5}">
                      <a16:colId xmlns:a16="http://schemas.microsoft.com/office/drawing/2014/main" val="3756810057"/>
                    </a:ext>
                  </a:extLst>
                </a:gridCol>
                <a:gridCol w="2536338">
                  <a:extLst>
                    <a:ext uri="{9D8B030D-6E8A-4147-A177-3AD203B41FA5}">
                      <a16:colId xmlns:a16="http://schemas.microsoft.com/office/drawing/2014/main" val="2687268865"/>
                    </a:ext>
                  </a:extLst>
                </a:gridCol>
                <a:gridCol w="2335468">
                  <a:extLst>
                    <a:ext uri="{9D8B030D-6E8A-4147-A177-3AD203B41FA5}">
                      <a16:colId xmlns:a16="http://schemas.microsoft.com/office/drawing/2014/main" val="612489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Oroville Community 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r>
                        <a:rPr lang="en-US" baseline="0" dirty="0" smtClean="0"/>
                        <a:t>/Estimate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Years 1-10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50 Years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520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043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Bidwell Canyon Complex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9,268,000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775,000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38,750,000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84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Loafer Creek Complex 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5,420,000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1,075,000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53,750,000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799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Lime Saddle</a:t>
                      </a:r>
                      <a:r>
                        <a:rPr lang="en-US" baseline="0" dirty="0" smtClean="0"/>
                        <a:t> Complex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2,250,000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550,000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27,500,000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914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Oroville Dam Overlook Day Use 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200,000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25,000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1,250,000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900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Spillway Boat Ramp/Day</a:t>
                      </a:r>
                      <a:r>
                        <a:rPr lang="en-US" baseline="0" dirty="0" smtClean="0"/>
                        <a:t> Use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625,000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31,250,000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147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Enterprise Boat Ramp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3,500,000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200,000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10,000,000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03488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84224" y="5521960"/>
            <a:ext cx="6595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* Includes feasibility study for new fresh water swim facility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** Completed 2012-2013</a:t>
            </a:r>
          </a:p>
        </p:txBody>
      </p:sp>
    </p:spTree>
    <p:extLst>
      <p:ext uri="{BB962C8B-B14F-4D97-AF65-F5344CB8AC3E}">
        <p14:creationId xmlns:p14="http://schemas.microsoft.com/office/powerpoint/2010/main" val="9121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Beautiful lake oroville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1" y="1811387"/>
            <a:ext cx="8635152" cy="4905297"/>
          </a:xfrm>
        </p:spPr>
      </p:pic>
    </p:spTree>
    <p:extLst>
      <p:ext uri="{BB962C8B-B14F-4D97-AF65-F5344CB8AC3E}">
        <p14:creationId xmlns:p14="http://schemas.microsoft.com/office/powerpoint/2010/main" val="177456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Bidwell marina area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502" y="2158219"/>
            <a:ext cx="6181344" cy="4127776"/>
          </a:xfrm>
        </p:spPr>
      </p:pic>
    </p:spTree>
    <p:extLst>
      <p:ext uri="{BB962C8B-B14F-4D97-AF65-F5344CB8AC3E}">
        <p14:creationId xmlns:p14="http://schemas.microsoft.com/office/powerpoint/2010/main" val="157318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937" y="786384"/>
            <a:ext cx="10713361" cy="14996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/>
              <a:t>assumptions:</a:t>
            </a:r>
            <a:br>
              <a:rPr lang="en-US" sz="2200" dirty="0"/>
            </a:br>
            <a:r>
              <a:rPr lang="en-US" sz="2200" dirty="0"/>
              <a:t>	A 50 FERC License is approved</a:t>
            </a:r>
            <a:br>
              <a:rPr lang="en-US" sz="2200" dirty="0"/>
            </a:br>
            <a:r>
              <a:rPr lang="en-US" sz="2200" dirty="0"/>
              <a:t>	construction completed with years 1 to 10</a:t>
            </a:r>
            <a:br>
              <a:rPr lang="en-US" sz="2200" dirty="0"/>
            </a:br>
            <a:r>
              <a:rPr lang="en-US" sz="2200" dirty="0"/>
              <a:t>	Annual Cost to operate includes dwr overhead</a:t>
            </a:r>
            <a:br>
              <a:rPr lang="en-US" sz="2200" dirty="0"/>
            </a:br>
            <a:r>
              <a:rPr lang="en-US" sz="2200" dirty="0"/>
              <a:t>	Total cost if a 50 year ferc license is approved</a:t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			</a:t>
            </a:r>
            <a:br>
              <a:rPr lang="en-US" sz="2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863" y="62053"/>
            <a:ext cx="1448661" cy="1448661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476955"/>
              </p:ext>
            </p:extLst>
          </p:nvPr>
        </p:nvGraphicFramePr>
        <p:xfrm>
          <a:off x="269823" y="2286000"/>
          <a:ext cx="1167734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7580">
                  <a:extLst>
                    <a:ext uri="{9D8B030D-6E8A-4147-A177-3AD203B41FA5}">
                      <a16:colId xmlns:a16="http://schemas.microsoft.com/office/drawing/2014/main" val="191605441"/>
                    </a:ext>
                  </a:extLst>
                </a:gridCol>
                <a:gridCol w="1543987">
                  <a:extLst>
                    <a:ext uri="{9D8B030D-6E8A-4147-A177-3AD203B41FA5}">
                      <a16:colId xmlns:a16="http://schemas.microsoft.com/office/drawing/2014/main" val="3971160583"/>
                    </a:ext>
                  </a:extLst>
                </a:gridCol>
                <a:gridCol w="1573967">
                  <a:extLst>
                    <a:ext uri="{9D8B030D-6E8A-4147-A177-3AD203B41FA5}">
                      <a16:colId xmlns:a16="http://schemas.microsoft.com/office/drawing/2014/main" val="3756810057"/>
                    </a:ext>
                  </a:extLst>
                </a:gridCol>
                <a:gridCol w="2536338">
                  <a:extLst>
                    <a:ext uri="{9D8B030D-6E8A-4147-A177-3AD203B41FA5}">
                      <a16:colId xmlns:a16="http://schemas.microsoft.com/office/drawing/2014/main" val="2687268865"/>
                    </a:ext>
                  </a:extLst>
                </a:gridCol>
                <a:gridCol w="2335468">
                  <a:extLst>
                    <a:ext uri="{9D8B030D-6E8A-4147-A177-3AD203B41FA5}">
                      <a16:colId xmlns:a16="http://schemas.microsoft.com/office/drawing/2014/main" val="612489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Oroville Community 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r>
                        <a:rPr lang="en-US" baseline="0" dirty="0" smtClean="0"/>
                        <a:t>/Estimate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Years 1-10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50 Years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520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043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Nelson Bar Car-top Boat Ramp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2,500,000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84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Vinton Gulch Car-top Boat Ramp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33,000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40,000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2,000,000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799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Dark Canyon Car-top Boat Ramp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33,000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2,500,000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914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Foreman Creek Car-top Boat Ramp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2,863,000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250,000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12,500,000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900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Stringtown Car-top Boat Ramp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34,000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60,000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3,000,000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147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Lake Oroville Visitors 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200,000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425,000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21,250,000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034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82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 Oroville visitors center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45" y="2295240"/>
            <a:ext cx="6181344" cy="4126048"/>
          </a:xfrm>
        </p:spPr>
      </p:pic>
    </p:spTree>
    <p:extLst>
      <p:ext uri="{BB962C8B-B14F-4D97-AF65-F5344CB8AC3E}">
        <p14:creationId xmlns:p14="http://schemas.microsoft.com/office/powerpoint/2010/main" val="4951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937" y="786384"/>
            <a:ext cx="10713361" cy="14996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/>
              <a:t>assumptions:</a:t>
            </a:r>
            <a:br>
              <a:rPr lang="en-US" sz="2200" dirty="0"/>
            </a:br>
            <a:r>
              <a:rPr lang="en-US" sz="2200" dirty="0"/>
              <a:t>	A 50 FERC License is approved</a:t>
            </a:r>
            <a:br>
              <a:rPr lang="en-US" sz="2200" dirty="0"/>
            </a:br>
            <a:r>
              <a:rPr lang="en-US" sz="2200" dirty="0"/>
              <a:t>	construction completed with years 1 to 10</a:t>
            </a:r>
            <a:br>
              <a:rPr lang="en-US" sz="2200" dirty="0"/>
            </a:br>
            <a:r>
              <a:rPr lang="en-US" sz="2200" dirty="0"/>
              <a:t>	Annual Cost to operate includes dwr overhead</a:t>
            </a:r>
            <a:br>
              <a:rPr lang="en-US" sz="2200" dirty="0"/>
            </a:br>
            <a:r>
              <a:rPr lang="en-US" sz="2200" dirty="0"/>
              <a:t>	Total cost if a 50 year ferc license is approved</a:t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			</a:t>
            </a:r>
            <a:br>
              <a:rPr lang="en-US" sz="2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863" y="62053"/>
            <a:ext cx="1448661" cy="1448661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525366"/>
              </p:ext>
            </p:extLst>
          </p:nvPr>
        </p:nvGraphicFramePr>
        <p:xfrm>
          <a:off x="269823" y="2286000"/>
          <a:ext cx="11677340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2393">
                  <a:extLst>
                    <a:ext uri="{9D8B030D-6E8A-4147-A177-3AD203B41FA5}">
                      <a16:colId xmlns:a16="http://schemas.microsoft.com/office/drawing/2014/main" val="191605441"/>
                    </a:ext>
                  </a:extLst>
                </a:gridCol>
                <a:gridCol w="1588958">
                  <a:extLst>
                    <a:ext uri="{9D8B030D-6E8A-4147-A177-3AD203B41FA5}">
                      <a16:colId xmlns:a16="http://schemas.microsoft.com/office/drawing/2014/main" val="3971160583"/>
                    </a:ext>
                  </a:extLst>
                </a:gridCol>
                <a:gridCol w="1244183">
                  <a:extLst>
                    <a:ext uri="{9D8B030D-6E8A-4147-A177-3AD203B41FA5}">
                      <a16:colId xmlns:a16="http://schemas.microsoft.com/office/drawing/2014/main" val="3756810057"/>
                    </a:ext>
                  </a:extLst>
                </a:gridCol>
                <a:gridCol w="2536338">
                  <a:extLst>
                    <a:ext uri="{9D8B030D-6E8A-4147-A177-3AD203B41FA5}">
                      <a16:colId xmlns:a16="http://schemas.microsoft.com/office/drawing/2014/main" val="2687268865"/>
                    </a:ext>
                  </a:extLst>
                </a:gridCol>
                <a:gridCol w="2335468">
                  <a:extLst>
                    <a:ext uri="{9D8B030D-6E8A-4147-A177-3AD203B41FA5}">
                      <a16:colId xmlns:a16="http://schemas.microsoft.com/office/drawing/2014/main" val="612489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Oroville Community 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r>
                        <a:rPr lang="en-US" baseline="0" dirty="0" smtClean="0"/>
                        <a:t>/Estimate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Years 1-10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50 Years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520526"/>
                  </a:ext>
                </a:extLst>
              </a:tr>
              <a:tr h="3523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043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Boat-in Campgrounds (various)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 10,000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200,000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10,000,000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84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Lake Oroville Scenic Overlook*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 33,000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 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2,500,000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799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Floating Campsites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375,000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228,000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11,400,000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914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Floating Restrooms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    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260,000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13,000,000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900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Trails in the Lake Oroville &amp; Dam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269,000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 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2,500,000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147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Lake Oroville Facility Replace/refurbish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    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400,000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20,000,000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03488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84026" y="5771213"/>
            <a:ext cx="4721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At the 162 bridge above the lake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6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643</TotalTime>
  <Words>1592</Words>
  <Application>Microsoft Office PowerPoint</Application>
  <PresentationFormat>Widescreen</PresentationFormat>
  <Paragraphs>413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Tw Cen MT</vt:lpstr>
      <vt:lpstr>Tw Cen MT Condensed</vt:lpstr>
      <vt:lpstr>Wingdings 3</vt:lpstr>
      <vt:lpstr>Integral</vt:lpstr>
      <vt:lpstr>The billion dollar community benefit</vt:lpstr>
      <vt:lpstr>PowerPoint Presentation</vt:lpstr>
      <vt:lpstr> The following slides detail the forty-nine recreation commitments totaling $438,000,000 that have been made to the Oroville Community </vt:lpstr>
      <vt:lpstr>   assumptions:  A 50 FERC License is approved  construction completed with years 1 to 10  Annual Cost to operate includes dwr overhead  Total cost if a 50 year ferc license is approved        </vt:lpstr>
      <vt:lpstr>Beautiful lake oroville</vt:lpstr>
      <vt:lpstr>Bidwell marina area</vt:lpstr>
      <vt:lpstr>   assumptions:  A 50 FERC License is approved  construction completed with years 1 to 10  Annual Cost to operate includes dwr overhead  Total cost if a 50 year ferc license is approved         </vt:lpstr>
      <vt:lpstr>Lake Oroville visitors center</vt:lpstr>
      <vt:lpstr>   assumptions:  A 50 FERC License is approved  construction completed with years 1 to 10  Annual Cost to operate includes dwr overhead  Total cost if a 50 year ferc license is approved         </vt:lpstr>
      <vt:lpstr>Oroville dam overlook  &amp; interpretive signage</vt:lpstr>
      <vt:lpstr>Floating campsites</vt:lpstr>
      <vt:lpstr>   assumptions:  A 50 FERC License is approved  construction completed with years 1 to 10  Annual Cost to operate includes dwr overhead  Total cost if a 50 year ferc license is approved          </vt:lpstr>
      <vt:lpstr>Floating restrooms</vt:lpstr>
      <vt:lpstr>   assumptions:  A 50 FERC License is approved  construction completed with years 1 to 10  Annual Cost to operate includes dwr overhead  Total cost if a 50 year ferc license is approved          </vt:lpstr>
      <vt:lpstr>   assumptions:  A 50 FERC License is approved  construction completed with years 1 to 10  Annual Cost to operate includes dwr overhead  Total cost if a 50 year ferc license is approved         </vt:lpstr>
      <vt:lpstr>Afterbay area</vt:lpstr>
      <vt:lpstr>   assumptions:  A 50 FERC License is approved  construction completed with years 1 to 10  Annual Cost to operate includes dwr overhead  Total cost if a 50 year ferc license is approved         </vt:lpstr>
      <vt:lpstr>Lime saddle marina</vt:lpstr>
      <vt:lpstr>   assumptions:  A 50 FERC License is approved  construction completed with years 1 to 10  Annual Cost to operate includes dwr overhead  Total cost if a 50 year ferc license is approved          </vt:lpstr>
      <vt:lpstr>Oroville forebay</vt:lpstr>
      <vt:lpstr>Dwr appendix b commitments &amp; project funding prior to ferc approval for project no. 2100 for licensing of the Oroville facilities</vt:lpstr>
      <vt:lpstr>Trails lake oroville</vt:lpstr>
      <vt:lpstr>Other dwr interim settlement projects  completed during the relicensing proceedings</vt:lpstr>
      <vt:lpstr>Oroville wildlife area</vt:lpstr>
      <vt:lpstr>Other dwr community projects not specific to the settlement agreement</vt:lpstr>
      <vt:lpstr>Supplemental Benefits Funds</vt:lpstr>
      <vt:lpstr>$$$ Assumptions</vt:lpstr>
      <vt:lpstr>DWR &amp; Oroville Chamber of Commerce Highway 99 Billboards …just before the Hwy 162 turnoff to Oroville …</vt:lpstr>
      <vt:lpstr>Now Show us the rest of the $$$$$</vt:lpstr>
      <vt:lpstr>Questions … Comments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billion dollar community benefit</dc:title>
  <dc:creator>Bob Marciniak</dc:creator>
  <cp:lastModifiedBy>Bob Marciniak</cp:lastModifiedBy>
  <cp:revision>70</cp:revision>
  <cp:lastPrinted>2023-08-31T19:15:08Z</cp:lastPrinted>
  <dcterms:created xsi:type="dcterms:W3CDTF">2023-08-16T18:10:22Z</dcterms:created>
  <dcterms:modified xsi:type="dcterms:W3CDTF">2023-09-21T20:42:42Z</dcterms:modified>
</cp:coreProperties>
</file>